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8288000" cy="10287000"/>
  <p:notesSz cx="6858000" cy="9144000"/>
  <p:embeddedFontLst>
    <p:embeddedFont>
      <p:font typeface="Calistoga" panose="020B0604020202020204" charset="0"/>
      <p:regular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5" roundtripDataSignature="AMtx7mictoNdbFTnm7QAqTHQiPGIwfScZ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85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0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0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3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3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24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5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25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25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25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2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8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8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8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2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stgreensboroalumnae.org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14623902" y="6106317"/>
            <a:ext cx="3664077" cy="4180714"/>
          </a:xfrm>
          <a:custGeom>
            <a:avLst/>
            <a:gdLst/>
            <a:ahLst/>
            <a:cxnLst/>
            <a:rect l="l" t="t" r="r" b="b"/>
            <a:pathLst>
              <a:path w="4885436" h="5574284" extrusionOk="0">
                <a:moveTo>
                  <a:pt x="4885436" y="0"/>
                </a:moveTo>
                <a:lnTo>
                  <a:pt x="4885436" y="5574284"/>
                </a:lnTo>
                <a:lnTo>
                  <a:pt x="0" y="5574284"/>
                </a:lnTo>
                <a:close/>
              </a:path>
            </a:pathLst>
          </a:custGeom>
          <a:solidFill>
            <a:srgbClr val="4F0F0F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85" name="Google Shape;85;p1"/>
          <p:cNvSpPr/>
          <p:nvPr/>
        </p:nvSpPr>
        <p:spPr>
          <a:xfrm rot="10800000">
            <a:off x="23" y="-28"/>
            <a:ext cx="3664077" cy="4180712"/>
          </a:xfrm>
          <a:custGeom>
            <a:avLst/>
            <a:gdLst/>
            <a:ahLst/>
            <a:cxnLst/>
            <a:rect l="l" t="t" r="r" b="b"/>
            <a:pathLst>
              <a:path w="4885436" h="5574284" extrusionOk="0">
                <a:moveTo>
                  <a:pt x="4885436" y="0"/>
                </a:moveTo>
                <a:lnTo>
                  <a:pt x="4885436" y="5574284"/>
                </a:lnTo>
                <a:lnTo>
                  <a:pt x="0" y="5574284"/>
                </a:lnTo>
                <a:close/>
              </a:path>
            </a:pathLst>
          </a:custGeom>
          <a:solidFill>
            <a:srgbClr val="4F0F0F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cxnSp>
        <p:nvCxnSpPr>
          <p:cNvPr id="86" name="Google Shape;86;p1"/>
          <p:cNvCxnSpPr/>
          <p:nvPr/>
        </p:nvCxnSpPr>
        <p:spPr>
          <a:xfrm rot="4467">
            <a:off x="1841224" y="9258300"/>
            <a:ext cx="14660019" cy="0"/>
          </a:xfrm>
          <a:prstGeom prst="straightConnector1">
            <a:avLst/>
          </a:prstGeom>
          <a:noFill/>
          <a:ln w="9525" cap="rnd" cmpd="sng">
            <a:solidFill>
              <a:srgbClr val="C9141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87" name="Google Shape;87;p1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24384000" h="13716000" extrusionOk="0">
                <a:moveTo>
                  <a:pt x="0" y="0"/>
                </a:moveTo>
                <a:lnTo>
                  <a:pt x="24384000" y="0"/>
                </a:lnTo>
                <a:lnTo>
                  <a:pt x="24384000" y="13716000"/>
                </a:lnTo>
                <a:lnTo>
                  <a:pt x="0" y="13716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88" name="Google Shape;88;p1"/>
          <p:cNvSpPr/>
          <p:nvPr/>
        </p:nvSpPr>
        <p:spPr>
          <a:xfrm>
            <a:off x="2337786" y="6104284"/>
            <a:ext cx="4239152" cy="2384523"/>
          </a:xfrm>
          <a:custGeom>
            <a:avLst/>
            <a:gdLst/>
            <a:ahLst/>
            <a:cxnLst/>
            <a:rect l="l" t="t" r="r" b="b"/>
            <a:pathLst>
              <a:path w="4239152" h="2384523" extrusionOk="0">
                <a:moveTo>
                  <a:pt x="0" y="0"/>
                </a:moveTo>
                <a:lnTo>
                  <a:pt x="4239152" y="0"/>
                </a:lnTo>
                <a:lnTo>
                  <a:pt x="4239152" y="2384524"/>
                </a:lnTo>
                <a:lnTo>
                  <a:pt x="0" y="238452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t="-3673" b="-6124"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89" name="Google Shape;89;p1"/>
          <p:cNvSpPr/>
          <p:nvPr/>
        </p:nvSpPr>
        <p:spPr>
          <a:xfrm rot="10800000">
            <a:off x="23" y="-28"/>
            <a:ext cx="3664077" cy="4180712"/>
          </a:xfrm>
          <a:custGeom>
            <a:avLst/>
            <a:gdLst/>
            <a:ahLst/>
            <a:cxnLst/>
            <a:rect l="l" t="t" r="r" b="b"/>
            <a:pathLst>
              <a:path w="4885436" h="5574284" extrusionOk="0">
                <a:moveTo>
                  <a:pt x="4885436" y="0"/>
                </a:moveTo>
                <a:lnTo>
                  <a:pt x="4885436" y="5574284"/>
                </a:lnTo>
                <a:lnTo>
                  <a:pt x="0" y="5574284"/>
                </a:lnTo>
                <a:close/>
              </a:path>
            </a:pathLst>
          </a:custGeom>
          <a:solidFill>
            <a:srgbClr val="C91414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90" name="Google Shape;90;p1"/>
          <p:cNvSpPr/>
          <p:nvPr/>
        </p:nvSpPr>
        <p:spPr>
          <a:xfrm>
            <a:off x="14623902" y="6106317"/>
            <a:ext cx="3664077" cy="4180714"/>
          </a:xfrm>
          <a:custGeom>
            <a:avLst/>
            <a:gdLst/>
            <a:ahLst/>
            <a:cxnLst/>
            <a:rect l="l" t="t" r="r" b="b"/>
            <a:pathLst>
              <a:path w="4885436" h="5574284" extrusionOk="0">
                <a:moveTo>
                  <a:pt x="4885436" y="0"/>
                </a:moveTo>
                <a:lnTo>
                  <a:pt x="4885436" y="5574284"/>
                </a:lnTo>
                <a:lnTo>
                  <a:pt x="0" y="5574284"/>
                </a:lnTo>
                <a:close/>
              </a:path>
            </a:pathLst>
          </a:custGeom>
          <a:solidFill>
            <a:srgbClr val="C91414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91" name="Google Shape;91;p1"/>
          <p:cNvSpPr/>
          <p:nvPr/>
        </p:nvSpPr>
        <p:spPr>
          <a:xfrm>
            <a:off x="1329876" y="3003453"/>
            <a:ext cx="7315200" cy="2340864"/>
          </a:xfrm>
          <a:custGeom>
            <a:avLst/>
            <a:gdLst/>
            <a:ahLst/>
            <a:cxnLst/>
            <a:rect l="l" t="t" r="r" b="b"/>
            <a:pathLst>
              <a:path w="7315200" h="2340864" extrusionOk="0">
                <a:moveTo>
                  <a:pt x="0" y="0"/>
                </a:moveTo>
                <a:lnTo>
                  <a:pt x="7315200" y="0"/>
                </a:lnTo>
                <a:lnTo>
                  <a:pt x="7315200" y="2340864"/>
                </a:lnTo>
                <a:lnTo>
                  <a:pt x="0" y="234086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92" name="Google Shape;92;p1"/>
          <p:cNvSpPr txBox="1"/>
          <p:nvPr/>
        </p:nvSpPr>
        <p:spPr>
          <a:xfrm>
            <a:off x="8037170" y="308170"/>
            <a:ext cx="9806100" cy="9696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320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151" b="0" i="0" u="sng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2025 Miss Jabberwock Interest Meeting</a:t>
            </a:r>
            <a:endParaRPr dirty="0"/>
          </a:p>
          <a:p>
            <a:pPr marL="0" marR="0" lvl="0" indent="0" algn="ctr" rtl="0">
              <a:lnSpc>
                <a:spcPct val="13202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13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Sponsored by</a:t>
            </a:r>
            <a:endParaRPr dirty="0"/>
          </a:p>
          <a:p>
            <a:pPr marL="0" marR="0" lvl="0" indent="0" algn="ctr" rtl="0">
              <a:lnSpc>
                <a:spcPct val="13202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13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Greensboro Alumnae Chapter </a:t>
            </a:r>
            <a:endParaRPr dirty="0"/>
          </a:p>
          <a:p>
            <a:pPr marL="0" marR="0" lvl="0" indent="0" algn="ctr" rtl="0">
              <a:lnSpc>
                <a:spcPct val="13202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13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Delta Sigma Theta Sorority, Incorporated ™</a:t>
            </a:r>
            <a:endParaRPr dirty="0"/>
          </a:p>
          <a:p>
            <a:pPr marL="0" marR="0" lvl="0" indent="0" algn="ctr" rtl="0">
              <a:lnSpc>
                <a:spcPct val="132026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113" b="0" i="0" u="none" strike="noStrike" cap="none" dirty="0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  <a:p>
            <a:pPr marL="0" marR="0" lvl="0" indent="0" algn="ctr" rtl="0">
              <a:lnSpc>
                <a:spcPct val="13202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13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Jabberwock Tri-Chairs</a:t>
            </a:r>
            <a:endParaRPr dirty="0"/>
          </a:p>
          <a:p>
            <a:pPr marL="0" marR="0" lvl="0" indent="0" algn="ctr" rtl="0">
              <a:lnSpc>
                <a:spcPct val="13202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13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Tamara Caple, DNP</a:t>
            </a:r>
            <a:endParaRPr dirty="0"/>
          </a:p>
          <a:p>
            <a:pPr marL="0" marR="0" lvl="0" indent="0" algn="ctr" rtl="0">
              <a:lnSpc>
                <a:spcPct val="13202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13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Teresa Lipscomb-Burney</a:t>
            </a:r>
            <a:endParaRPr dirty="0"/>
          </a:p>
          <a:p>
            <a:pPr marL="0" marR="0" lvl="0" indent="0" algn="ctr" rtl="0">
              <a:lnSpc>
                <a:spcPct val="13202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13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Karen Martin-Jones, Ph.D.</a:t>
            </a:r>
            <a:endParaRPr dirty="0"/>
          </a:p>
          <a:p>
            <a:pPr marL="0" marR="0" lvl="0" indent="0" algn="ctr" rtl="0">
              <a:lnSpc>
                <a:spcPct val="132026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113" b="0" i="0" u="none" strike="noStrike" cap="none" dirty="0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  <a:p>
            <a:pPr marL="0" marR="0" lvl="0" indent="0" algn="ctr" rtl="0">
              <a:lnSpc>
                <a:spcPct val="13202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13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Jabberwock Parent Liaison </a:t>
            </a:r>
            <a:endParaRPr dirty="0"/>
          </a:p>
          <a:p>
            <a:pPr marL="0" marR="0" lvl="0" indent="0" algn="ctr" rtl="0">
              <a:lnSpc>
                <a:spcPct val="13202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13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Anessa Burgman, Ed.D.</a:t>
            </a:r>
            <a:endParaRPr dirty="0"/>
          </a:p>
          <a:p>
            <a:pPr marL="0" marR="0" lvl="0" indent="0" algn="ctr" rtl="0">
              <a:lnSpc>
                <a:spcPct val="13202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13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Saturday, September 14, 202</a:t>
            </a:r>
            <a:r>
              <a:rPr lang="en-US" sz="3113" dirty="0">
                <a:latin typeface="Calistoga"/>
                <a:ea typeface="Calistoga"/>
                <a:cs typeface="Calistoga"/>
                <a:sym typeface="Calistoga"/>
              </a:rPr>
              <a:t>4</a:t>
            </a:r>
            <a:endParaRPr dirty="0"/>
          </a:p>
          <a:p>
            <a:pPr marL="0" marR="0" lvl="0" indent="0" algn="ctr" rtl="0">
              <a:lnSpc>
                <a:spcPct val="13202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13" dirty="0">
                <a:latin typeface="Calistoga"/>
                <a:cs typeface="Calistoga"/>
                <a:sym typeface="Calistoga"/>
              </a:rPr>
              <a:t>Noon</a:t>
            </a:r>
            <a:endParaRPr dirty="0"/>
          </a:p>
          <a:p>
            <a:pPr marL="0" marR="0" lvl="0" indent="0" algn="l" rtl="0">
              <a:lnSpc>
                <a:spcPct val="132026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113" b="0" i="0" u="none" strike="noStrike" cap="none" dirty="0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2337787" y="8631433"/>
            <a:ext cx="9947620" cy="1600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8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9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Desirée F. Best </a:t>
            </a:r>
            <a:endParaRPr dirty="0"/>
          </a:p>
          <a:p>
            <a:pPr marL="0" marR="0" lvl="0" indent="0" algn="ctr" rtl="0">
              <a:lnSpc>
                <a:spcPct val="108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9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GAC President</a:t>
            </a:r>
            <a:endParaRPr dirty="0"/>
          </a:p>
          <a:p>
            <a:pPr marL="0" marR="0" lvl="0" indent="0" algn="ctr" rtl="0">
              <a:lnSpc>
                <a:spcPct val="108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9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336-706-8146 25gacpresident@gmail.com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1414"/>
        </a:solidFill>
        <a:effectLst/>
      </p:bgPr>
    </p:bg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0"/>
          <p:cNvSpPr/>
          <p:nvPr/>
        </p:nvSpPr>
        <p:spPr>
          <a:xfrm rot="10800000">
            <a:off x="-2635377" y="-1779413"/>
            <a:ext cx="3664077" cy="4180712"/>
          </a:xfrm>
          <a:custGeom>
            <a:avLst/>
            <a:gdLst/>
            <a:ahLst/>
            <a:cxnLst/>
            <a:rect l="l" t="t" r="r" b="b"/>
            <a:pathLst>
              <a:path w="4885436" h="5574284" extrusionOk="0">
                <a:moveTo>
                  <a:pt x="4885436" y="0"/>
                </a:moveTo>
                <a:lnTo>
                  <a:pt x="4885436" y="5574284"/>
                </a:lnTo>
                <a:lnTo>
                  <a:pt x="0" y="557428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cxnSp>
        <p:nvCxnSpPr>
          <p:cNvPr id="158" name="Google Shape;158;p10"/>
          <p:cNvCxnSpPr/>
          <p:nvPr/>
        </p:nvCxnSpPr>
        <p:spPr>
          <a:xfrm rot="4467">
            <a:off x="1841224" y="9258300"/>
            <a:ext cx="14660019" cy="0"/>
          </a:xfrm>
          <a:prstGeom prst="straightConnector1">
            <a:avLst/>
          </a:prstGeom>
          <a:noFill/>
          <a:ln w="9525" cap="rnd" cmpd="sng">
            <a:solidFill>
              <a:srgbClr val="E93C2B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159" name="Google Shape;159;p10"/>
          <p:cNvGrpSpPr/>
          <p:nvPr/>
        </p:nvGrpSpPr>
        <p:grpSpPr>
          <a:xfrm>
            <a:off x="0" y="-247269"/>
            <a:ext cx="18288006" cy="10710101"/>
            <a:chOff x="0" y="-95250"/>
            <a:chExt cx="24384008" cy="14280134"/>
          </a:xfrm>
        </p:grpSpPr>
        <p:sp>
          <p:nvSpPr>
            <p:cNvPr id="160" name="Google Shape;160;p10"/>
            <p:cNvSpPr/>
            <p:nvPr/>
          </p:nvSpPr>
          <p:spPr>
            <a:xfrm>
              <a:off x="0" y="0"/>
              <a:ext cx="24384008" cy="14184829"/>
            </a:xfrm>
            <a:custGeom>
              <a:avLst/>
              <a:gdLst/>
              <a:ahLst/>
              <a:cxnLst/>
              <a:rect l="l" t="t" r="r" b="b"/>
              <a:pathLst>
                <a:path w="24384008" h="14184829" extrusionOk="0">
                  <a:moveTo>
                    <a:pt x="0" y="0"/>
                  </a:moveTo>
                  <a:lnTo>
                    <a:pt x="24384008" y="0"/>
                  </a:lnTo>
                  <a:lnTo>
                    <a:pt x="24384008" y="14184829"/>
                  </a:lnTo>
                  <a:lnTo>
                    <a:pt x="0" y="1418482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Google Shape;161;p10"/>
            <p:cNvSpPr txBox="1"/>
            <p:nvPr/>
          </p:nvSpPr>
          <p:spPr>
            <a:xfrm>
              <a:off x="0" y="-95250"/>
              <a:ext cx="24384000" cy="142801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t" anchorCtr="0">
              <a:noAutofit/>
            </a:bodyPr>
            <a:lstStyle/>
            <a:p>
              <a:pPr marL="0" marR="0" lvl="0" indent="0" algn="ctr" rtl="0">
                <a:lnSpc>
                  <a:spcPct val="14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200" b="0" i="0" u="sng" strike="noStrike" cap="none" dirty="0">
                  <a:solidFill>
                    <a:srgbClr val="000000"/>
                  </a:solidFill>
                  <a:latin typeface="Calistoga"/>
                  <a:ea typeface="Calistoga"/>
                  <a:cs typeface="Calistoga"/>
                  <a:sym typeface="Calistoga"/>
                </a:rPr>
                <a:t>Fundraising &amp; Souvenir Book</a:t>
              </a:r>
              <a:endParaRPr dirty="0"/>
            </a:p>
            <a:p>
              <a:pPr marL="0" marR="0" lvl="0" indent="0" algn="ctr" rtl="0">
                <a:lnSpc>
                  <a:spcPct val="72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4200" b="0" i="0" u="sng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endParaRPr>
            </a:p>
            <a:p>
              <a:pPr marL="651510" marR="0" lvl="1" indent="-325754" algn="l" rtl="0">
                <a:lnSpc>
                  <a:spcPct val="144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Char char="•"/>
              </a:pPr>
              <a:r>
                <a:rPr lang="en-US" sz="3600" b="0" i="0" u="none" strike="noStrike" cap="none" dirty="0">
                  <a:solidFill>
                    <a:srgbClr val="000000"/>
                  </a:solidFill>
                  <a:latin typeface="Calistoga"/>
                  <a:ea typeface="Calistoga"/>
                  <a:cs typeface="Calistoga"/>
                  <a:sym typeface="Calistoga"/>
                </a:rPr>
                <a:t>A specific number of souvenir books will be printed based on budget in addition to the possibility of an electronic copy</a:t>
              </a:r>
              <a:endParaRPr dirty="0"/>
            </a:p>
            <a:p>
              <a:pPr marL="651510" marR="0" lvl="1" indent="-325754" algn="l" rtl="0">
                <a:lnSpc>
                  <a:spcPct val="144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Char char="•"/>
              </a:pPr>
              <a:r>
                <a:rPr lang="en-US" sz="3600" b="0" i="0" u="none" strike="noStrike" cap="none" dirty="0">
                  <a:solidFill>
                    <a:srgbClr val="000000"/>
                  </a:solidFill>
                  <a:latin typeface="Calistoga"/>
                  <a:ea typeface="Calistoga"/>
                  <a:cs typeface="Calistoga"/>
                  <a:sym typeface="Calistoga"/>
                </a:rPr>
                <a:t>Souvenir book will include names only, no ads.</a:t>
              </a:r>
              <a:endParaRPr dirty="0"/>
            </a:p>
            <a:p>
              <a:pPr marL="760095" marR="0" lvl="1" indent="-380047" algn="ctr" rtl="0">
                <a:lnSpc>
                  <a:spcPct val="14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200" b="0" i="0" u="sng" strike="noStrike" cap="none" dirty="0">
                  <a:solidFill>
                    <a:srgbClr val="000000"/>
                  </a:solidFill>
                  <a:latin typeface="Calistoga"/>
                  <a:ea typeface="Calistoga"/>
                  <a:cs typeface="Calistoga"/>
                  <a:sym typeface="Calistoga"/>
                </a:rPr>
                <a:t>Sponsor Levels</a:t>
              </a:r>
              <a:endParaRPr dirty="0"/>
            </a:p>
            <a:p>
              <a:pPr marL="651510" marR="0" lvl="1" indent="-325754" algn="l" rtl="0">
                <a:lnSpc>
                  <a:spcPct val="144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Char char="•"/>
              </a:pPr>
              <a:r>
                <a:rPr lang="en-US" sz="3600" b="0" i="0" u="none" strike="noStrike" cap="none" dirty="0">
                  <a:solidFill>
                    <a:srgbClr val="000000"/>
                  </a:solidFill>
                  <a:latin typeface="Calistoga"/>
                  <a:ea typeface="Calistoga"/>
                  <a:cs typeface="Calistoga"/>
                  <a:sym typeface="Calistoga"/>
                </a:rPr>
                <a:t>Platinum  $300 and above</a:t>
              </a:r>
              <a:endParaRPr dirty="0"/>
            </a:p>
            <a:p>
              <a:pPr marL="651510" marR="0" lvl="1" indent="-325754" algn="l" rtl="0">
                <a:lnSpc>
                  <a:spcPct val="144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Char char="•"/>
              </a:pPr>
              <a:r>
                <a:rPr lang="en-US" sz="3600" b="0" i="0" u="none" strike="noStrike" cap="none" dirty="0">
                  <a:solidFill>
                    <a:srgbClr val="000000"/>
                  </a:solidFill>
                  <a:latin typeface="Calistoga"/>
                  <a:ea typeface="Calistoga"/>
                  <a:cs typeface="Calistoga"/>
                  <a:sym typeface="Calistoga"/>
                </a:rPr>
                <a:t>Pearl  	 	$100 - $299</a:t>
              </a:r>
              <a:endParaRPr dirty="0"/>
            </a:p>
            <a:p>
              <a:pPr marL="651510" marR="0" lvl="1" indent="-325754" algn="l" rtl="0">
                <a:lnSpc>
                  <a:spcPct val="144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Char char="•"/>
              </a:pPr>
              <a:r>
                <a:rPr lang="en-US" sz="3600" b="0" i="0" u="none" strike="noStrike" cap="none" dirty="0">
                  <a:solidFill>
                    <a:srgbClr val="000000"/>
                  </a:solidFill>
                  <a:latin typeface="Calistoga"/>
                  <a:ea typeface="Calistoga"/>
                  <a:cs typeface="Calistoga"/>
                  <a:sym typeface="Calistoga"/>
                </a:rPr>
                <a:t>Ruby		 	$75 - $99</a:t>
              </a:r>
              <a:endParaRPr dirty="0"/>
            </a:p>
            <a:p>
              <a:pPr marL="651510" marR="0" lvl="1" indent="-325754" algn="l" rtl="0">
                <a:lnSpc>
                  <a:spcPct val="144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Char char="•"/>
              </a:pPr>
              <a:r>
                <a:rPr lang="en-US" sz="3600" b="0" i="0" u="none" strike="noStrike" cap="none" dirty="0">
                  <a:solidFill>
                    <a:srgbClr val="000000"/>
                  </a:solidFill>
                  <a:latin typeface="Calistoga"/>
                  <a:ea typeface="Calistoga"/>
                  <a:cs typeface="Calistoga"/>
                  <a:sym typeface="Calistoga"/>
                </a:rPr>
                <a:t>Diamond		$50 - $74</a:t>
              </a:r>
              <a:endParaRPr dirty="0"/>
            </a:p>
            <a:p>
              <a:pPr marL="651510" marR="0" lvl="1" indent="-325754" algn="l" rtl="0">
                <a:lnSpc>
                  <a:spcPct val="144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Char char="•"/>
              </a:pPr>
              <a:r>
                <a:rPr lang="en-US" sz="3600" b="0" i="0" u="none" strike="noStrike" cap="none" dirty="0">
                  <a:solidFill>
                    <a:srgbClr val="000000"/>
                  </a:solidFill>
                  <a:latin typeface="Calistoga"/>
                  <a:ea typeface="Calistoga"/>
                  <a:cs typeface="Calistoga"/>
                  <a:sym typeface="Calistoga"/>
                </a:rPr>
                <a:t>Gold  	 	 	$25 - $49</a:t>
              </a:r>
              <a:endParaRPr dirty="0"/>
            </a:p>
            <a:p>
              <a:pPr marL="651510" marR="0" lvl="1" indent="-325754" algn="l" rtl="0">
                <a:lnSpc>
                  <a:spcPct val="144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Char char="•"/>
              </a:pPr>
              <a:r>
                <a:rPr lang="en-US" sz="3600" b="0" i="0" u="none" strike="noStrike" cap="none" dirty="0">
                  <a:solidFill>
                    <a:srgbClr val="000000"/>
                  </a:solidFill>
                  <a:latin typeface="Calistoga"/>
                  <a:ea typeface="Calistoga"/>
                  <a:cs typeface="Calistoga"/>
                  <a:sym typeface="Calistoga"/>
                </a:rPr>
                <a:t>Patron	 	$10 - $24</a:t>
              </a:r>
              <a:endParaRPr dirty="0"/>
            </a:p>
            <a:p>
              <a:pPr marL="651053" marR="0" lvl="1" indent="-325525" algn="l" rtl="0">
                <a:lnSpc>
                  <a:spcPct val="144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Char char="•"/>
              </a:pPr>
              <a:r>
                <a:rPr lang="en-US" sz="3600" b="0" i="0" u="none" strike="noStrike" cap="none" dirty="0">
                  <a:solidFill>
                    <a:srgbClr val="000000"/>
                  </a:solidFill>
                  <a:latin typeface="Calistoga"/>
                  <a:ea typeface="Calistoga"/>
                  <a:cs typeface="Calistoga"/>
                  <a:sym typeface="Calistoga"/>
                </a:rPr>
                <a:t>Donation	$9.99 and under</a:t>
              </a:r>
              <a:endParaRPr dirty="0"/>
            </a:p>
          </p:txBody>
        </p:sp>
      </p:grpSp>
      <p:sp>
        <p:nvSpPr>
          <p:cNvPr id="162" name="Google Shape;162;p10"/>
          <p:cNvSpPr txBox="1"/>
          <p:nvPr/>
        </p:nvSpPr>
        <p:spPr>
          <a:xfrm>
            <a:off x="7450588" y="8314866"/>
            <a:ext cx="10031358" cy="1276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 b="0" i="0" u="none" strike="noStrike" cap="non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Donations will not be printed in the</a:t>
            </a:r>
            <a:endParaRPr/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 b="0" i="0" u="none" strike="noStrike" cap="non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 souvenir book.</a:t>
            </a:r>
            <a:endParaRPr/>
          </a:p>
        </p:txBody>
      </p:sp>
      <p:sp>
        <p:nvSpPr>
          <p:cNvPr id="163" name="Google Shape;163;p10" descr="Fundraising round red grunge stamp Royalty Free Vector Image"/>
          <p:cNvSpPr/>
          <p:nvPr/>
        </p:nvSpPr>
        <p:spPr>
          <a:xfrm>
            <a:off x="13127398" y="3672986"/>
            <a:ext cx="3470027" cy="2941027"/>
          </a:xfrm>
          <a:custGeom>
            <a:avLst/>
            <a:gdLst/>
            <a:ahLst/>
            <a:cxnLst/>
            <a:rect l="l" t="t" r="r" b="b"/>
            <a:pathLst>
              <a:path w="3470027" h="2941027" extrusionOk="0">
                <a:moveTo>
                  <a:pt x="0" y="0"/>
                </a:moveTo>
                <a:lnTo>
                  <a:pt x="3470027" y="0"/>
                </a:lnTo>
                <a:lnTo>
                  <a:pt x="3470027" y="2941027"/>
                </a:lnTo>
                <a:lnTo>
                  <a:pt x="0" y="294102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r="-8" b="-8792"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1"/>
          <p:cNvSpPr/>
          <p:nvPr/>
        </p:nvSpPr>
        <p:spPr>
          <a:xfrm>
            <a:off x="14623902" y="6106317"/>
            <a:ext cx="3664077" cy="4180714"/>
          </a:xfrm>
          <a:custGeom>
            <a:avLst/>
            <a:gdLst/>
            <a:ahLst/>
            <a:cxnLst/>
            <a:rect l="l" t="t" r="r" b="b"/>
            <a:pathLst>
              <a:path w="4885436" h="5574284" extrusionOk="0">
                <a:moveTo>
                  <a:pt x="4885436" y="0"/>
                </a:moveTo>
                <a:lnTo>
                  <a:pt x="4885436" y="5574284"/>
                </a:lnTo>
                <a:lnTo>
                  <a:pt x="0" y="5574284"/>
                </a:lnTo>
                <a:close/>
              </a:path>
            </a:pathLst>
          </a:custGeom>
          <a:solidFill>
            <a:srgbClr val="C91414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69" name="Google Shape;169;p11"/>
          <p:cNvSpPr/>
          <p:nvPr/>
        </p:nvSpPr>
        <p:spPr>
          <a:xfrm rot="10800000">
            <a:off x="23" y="-28"/>
            <a:ext cx="3664077" cy="4180712"/>
          </a:xfrm>
          <a:custGeom>
            <a:avLst/>
            <a:gdLst/>
            <a:ahLst/>
            <a:cxnLst/>
            <a:rect l="l" t="t" r="r" b="b"/>
            <a:pathLst>
              <a:path w="4885436" h="5574284" extrusionOk="0">
                <a:moveTo>
                  <a:pt x="4885436" y="0"/>
                </a:moveTo>
                <a:lnTo>
                  <a:pt x="4885436" y="5574284"/>
                </a:lnTo>
                <a:lnTo>
                  <a:pt x="0" y="5574284"/>
                </a:lnTo>
                <a:close/>
              </a:path>
            </a:pathLst>
          </a:custGeom>
          <a:solidFill>
            <a:srgbClr val="C91414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70" name="Google Shape;170;p11"/>
          <p:cNvSpPr txBox="1"/>
          <p:nvPr/>
        </p:nvSpPr>
        <p:spPr>
          <a:xfrm>
            <a:off x="2513572" y="304604"/>
            <a:ext cx="14359800" cy="926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1" indent="0" algn="l" rtl="0">
              <a:lnSpc>
                <a:spcPct val="1440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75" b="0" i="0" u="sng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The crowning of Miss Jabberwock </a:t>
            </a:r>
            <a:r>
              <a:rPr lang="en-US" sz="3475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is determined by calculating the total amount raised by each young lady. The Jabberwockette who raises the most money by the designated deadline will win the title of Miss Jabberwock 2025.</a:t>
            </a:r>
            <a:endParaRPr dirty="0"/>
          </a:p>
          <a:p>
            <a:pPr marL="0" marR="0" lvl="0" indent="0" algn="l" rtl="0">
              <a:lnSpc>
                <a:spcPct val="120028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475" b="0" i="0" u="none" strike="noStrike" cap="none" dirty="0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  <a:p>
            <a:pPr marL="629063" marR="0" lvl="1" indent="-314531" algn="l" rtl="0">
              <a:lnSpc>
                <a:spcPct val="1200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75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The Jabberwock Pageant showcases all the young ladies; however, the</a:t>
            </a:r>
            <a:r>
              <a:rPr lang="en-US" sz="3475" dirty="0">
                <a:latin typeface="Calistoga"/>
                <a:ea typeface="Calistoga"/>
                <a:cs typeface="Calistoga"/>
                <a:sym typeface="Calistoga"/>
              </a:rPr>
              <a:t> </a:t>
            </a:r>
            <a:r>
              <a:rPr lang="en-US" sz="3475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three Jabberwockettes who raise the most money will be awarded as follows:</a:t>
            </a:r>
            <a:endParaRPr dirty="0"/>
          </a:p>
          <a:p>
            <a:pPr marL="629063" marR="0" lvl="1" indent="-314531" algn="ctr" rtl="0">
              <a:lnSpc>
                <a:spcPct val="1440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75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3ʳᵈ Place</a:t>
            </a:r>
            <a:endParaRPr dirty="0"/>
          </a:p>
          <a:p>
            <a:pPr marL="629063" marR="0" lvl="1" indent="-314531" algn="ctr" rtl="0">
              <a:lnSpc>
                <a:spcPct val="1440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75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2ⁿᵈ Place </a:t>
            </a:r>
            <a:endParaRPr dirty="0"/>
          </a:p>
          <a:p>
            <a:pPr marL="629063" marR="0" lvl="1" indent="-314531" algn="ctr" rtl="0">
              <a:lnSpc>
                <a:spcPct val="1440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75" b="0" i="0" u="sng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Miss Jabberwock 202</a:t>
            </a:r>
            <a:r>
              <a:rPr lang="en-US" sz="3475" u="sng" dirty="0">
                <a:latin typeface="Calistoga"/>
                <a:ea typeface="Calistoga"/>
                <a:cs typeface="Calistoga"/>
                <a:sym typeface="Calistoga"/>
              </a:rPr>
              <a:t>5</a:t>
            </a:r>
            <a:endParaRPr dirty="0"/>
          </a:p>
          <a:p>
            <a:pPr marL="0" marR="0" lvl="0" indent="0" algn="l" rtl="0">
              <a:lnSpc>
                <a:spcPct val="144028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475" b="0" i="0" u="sng" strike="noStrike" cap="none" dirty="0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  <a:p>
            <a:pPr marL="629063" marR="0" lvl="1" indent="-314531" algn="l" rtl="0">
              <a:lnSpc>
                <a:spcPct val="144028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475" b="0" i="0" u="sng" strike="noStrike" cap="none" dirty="0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</p:txBody>
      </p:sp>
      <p:sp>
        <p:nvSpPr>
          <p:cNvPr id="171" name="Google Shape;171;p11" descr="Free Logo Creator - Royal Simple Crown Logo Maker"/>
          <p:cNvSpPr/>
          <p:nvPr/>
        </p:nvSpPr>
        <p:spPr>
          <a:xfrm>
            <a:off x="4126988" y="7939424"/>
            <a:ext cx="11132968" cy="2347606"/>
          </a:xfrm>
          <a:custGeom>
            <a:avLst/>
            <a:gdLst/>
            <a:ahLst/>
            <a:cxnLst/>
            <a:rect l="l" t="t" r="r" b="b"/>
            <a:pathLst>
              <a:path w="11418429" h="2737733" extrusionOk="0">
                <a:moveTo>
                  <a:pt x="0" y="0"/>
                </a:moveTo>
                <a:lnTo>
                  <a:pt x="11418430" y="0"/>
                </a:lnTo>
                <a:lnTo>
                  <a:pt x="11418430" y="2737733"/>
                </a:lnTo>
                <a:lnTo>
                  <a:pt x="0" y="273773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l="-2920" b="-18863"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2"/>
          <p:cNvSpPr/>
          <p:nvPr/>
        </p:nvSpPr>
        <p:spPr>
          <a:xfrm>
            <a:off x="14623902" y="6106317"/>
            <a:ext cx="3664077" cy="4180714"/>
          </a:xfrm>
          <a:custGeom>
            <a:avLst/>
            <a:gdLst/>
            <a:ahLst/>
            <a:cxnLst/>
            <a:rect l="l" t="t" r="r" b="b"/>
            <a:pathLst>
              <a:path w="4885436" h="5574284" extrusionOk="0">
                <a:moveTo>
                  <a:pt x="4885436" y="0"/>
                </a:moveTo>
                <a:lnTo>
                  <a:pt x="4885436" y="5574284"/>
                </a:lnTo>
                <a:lnTo>
                  <a:pt x="0" y="5574284"/>
                </a:lnTo>
                <a:close/>
              </a:path>
            </a:pathLst>
          </a:custGeom>
          <a:solidFill>
            <a:srgbClr val="C91414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77" name="Google Shape;177;p12"/>
          <p:cNvSpPr/>
          <p:nvPr/>
        </p:nvSpPr>
        <p:spPr>
          <a:xfrm rot="10800000">
            <a:off x="23" y="-28"/>
            <a:ext cx="3664077" cy="4180712"/>
          </a:xfrm>
          <a:custGeom>
            <a:avLst/>
            <a:gdLst/>
            <a:ahLst/>
            <a:cxnLst/>
            <a:rect l="l" t="t" r="r" b="b"/>
            <a:pathLst>
              <a:path w="4885436" h="5574284" extrusionOk="0">
                <a:moveTo>
                  <a:pt x="4885436" y="0"/>
                </a:moveTo>
                <a:lnTo>
                  <a:pt x="4885436" y="5574284"/>
                </a:lnTo>
                <a:lnTo>
                  <a:pt x="0" y="5574284"/>
                </a:lnTo>
                <a:close/>
              </a:path>
            </a:pathLst>
          </a:custGeom>
          <a:solidFill>
            <a:srgbClr val="C91414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78" name="Google Shape;178;p12"/>
          <p:cNvSpPr txBox="1"/>
          <p:nvPr/>
        </p:nvSpPr>
        <p:spPr>
          <a:xfrm>
            <a:off x="1419700" y="-841250"/>
            <a:ext cx="16537200" cy="126309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43194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77264" marR="0" lvl="1" indent="-488631" algn="ctr" rtl="0">
              <a:lnSpc>
                <a:spcPct val="14398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0" i="0" u="sng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Scholarship Check</a:t>
            </a:r>
            <a:endParaRPr dirty="0"/>
          </a:p>
          <a:p>
            <a:pPr marL="0" marR="0" lvl="0" indent="0" algn="l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400" b="0" i="0" u="sng" strike="noStrike" cap="none" dirty="0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  <a:p>
            <a:pPr marL="0" marR="0" lvl="0" indent="0" algn="l" rtl="0">
              <a:lnSpc>
                <a:spcPct val="14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GAC will work in partnership with the Delta Research and Educational Foundation (DREF). Jabberwockettes will receive </a:t>
            </a:r>
            <a:r>
              <a:rPr lang="en-US" sz="4200" b="0" i="0" u="sng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all</a:t>
            </a:r>
            <a:r>
              <a:rPr lang="en-US" sz="4200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 of the money that is raised on their behalf and will need to provide a copy of their </a:t>
            </a:r>
            <a:r>
              <a:rPr lang="en-US" sz="4200" b="0" i="0" u="sng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acceptance letter </a:t>
            </a:r>
            <a:r>
              <a:rPr lang="en-US" sz="4200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and </a:t>
            </a:r>
            <a:r>
              <a:rPr lang="en-US" sz="4200" b="0" i="0" u="sng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school schedule </a:t>
            </a:r>
            <a:r>
              <a:rPr lang="en-US" sz="4200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from their </a:t>
            </a:r>
            <a:r>
              <a:rPr lang="en-US" sz="4200" b="0" i="0" u="sng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college/university </a:t>
            </a:r>
            <a:r>
              <a:rPr lang="en-US" sz="4200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before a </a:t>
            </a:r>
            <a:r>
              <a:rPr lang="en-US" sz="4200" b="0" i="0" u="sng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scholarship check is written</a:t>
            </a:r>
            <a:r>
              <a:rPr lang="en-US" sz="4200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. The check will be made payable to the school of her choice. </a:t>
            </a:r>
            <a:endParaRPr dirty="0"/>
          </a:p>
          <a:p>
            <a:pPr marL="0" marR="0" lvl="0" indent="0" algn="l" rtl="0">
              <a:lnSpc>
                <a:spcPct val="14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A Jabberwockette may request a check from DREF for </a:t>
            </a:r>
            <a:r>
              <a:rPr lang="en-US" sz="4200" b="0" i="0" u="sng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undergraduate </a:t>
            </a:r>
            <a:r>
              <a:rPr lang="en-US" sz="4200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or </a:t>
            </a:r>
            <a:r>
              <a:rPr lang="en-US" sz="4200" b="0" i="0" u="sng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graduate </a:t>
            </a:r>
            <a:r>
              <a:rPr lang="en-US" sz="4200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studies. </a:t>
            </a:r>
            <a:endParaRPr dirty="0"/>
          </a:p>
          <a:p>
            <a:pPr marL="760095" marR="0" lvl="1" indent="-380047" algn="l" rtl="0">
              <a:lnSpc>
                <a:spcPct val="14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200" b="0" i="0" u="none" strike="noStrike" cap="none" dirty="0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  <a:p>
            <a:pPr marL="760095" marR="0" lvl="1" indent="-380047" algn="l" rtl="0">
              <a:lnSpc>
                <a:spcPct val="14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 </a:t>
            </a:r>
            <a:endParaRPr dirty="0"/>
          </a:p>
        </p:txBody>
      </p:sp>
      <p:sp>
        <p:nvSpPr>
          <p:cNvPr id="179" name="Google Shape;179;p12" descr="Scholarships - The Greater Kanawha Valley Foundation"/>
          <p:cNvSpPr/>
          <p:nvPr/>
        </p:nvSpPr>
        <p:spPr>
          <a:xfrm>
            <a:off x="14452470" y="0"/>
            <a:ext cx="2806830" cy="2152127"/>
          </a:xfrm>
          <a:custGeom>
            <a:avLst/>
            <a:gdLst/>
            <a:ahLst/>
            <a:cxnLst/>
            <a:rect l="l" t="t" r="r" b="b"/>
            <a:pathLst>
              <a:path w="2806830" h="2152127" extrusionOk="0">
                <a:moveTo>
                  <a:pt x="0" y="0"/>
                </a:moveTo>
                <a:lnTo>
                  <a:pt x="2806830" y="0"/>
                </a:lnTo>
                <a:lnTo>
                  <a:pt x="2806830" y="2152127"/>
                </a:lnTo>
                <a:lnTo>
                  <a:pt x="0" y="215212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3"/>
          <p:cNvSpPr/>
          <p:nvPr/>
        </p:nvSpPr>
        <p:spPr>
          <a:xfrm>
            <a:off x="14623902" y="6106317"/>
            <a:ext cx="3664077" cy="4180714"/>
          </a:xfrm>
          <a:custGeom>
            <a:avLst/>
            <a:gdLst/>
            <a:ahLst/>
            <a:cxnLst/>
            <a:rect l="l" t="t" r="r" b="b"/>
            <a:pathLst>
              <a:path w="4885436" h="5574284" extrusionOk="0">
                <a:moveTo>
                  <a:pt x="4885436" y="0"/>
                </a:moveTo>
                <a:lnTo>
                  <a:pt x="4885436" y="5574284"/>
                </a:lnTo>
                <a:lnTo>
                  <a:pt x="0" y="5574284"/>
                </a:lnTo>
                <a:close/>
              </a:path>
            </a:pathLst>
          </a:custGeom>
          <a:solidFill>
            <a:srgbClr val="C91414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85" name="Google Shape;185;p13"/>
          <p:cNvSpPr/>
          <p:nvPr/>
        </p:nvSpPr>
        <p:spPr>
          <a:xfrm rot="10800000">
            <a:off x="23" y="-28"/>
            <a:ext cx="3664077" cy="4180712"/>
          </a:xfrm>
          <a:custGeom>
            <a:avLst/>
            <a:gdLst/>
            <a:ahLst/>
            <a:cxnLst/>
            <a:rect l="l" t="t" r="r" b="b"/>
            <a:pathLst>
              <a:path w="4885436" h="5574284" extrusionOk="0">
                <a:moveTo>
                  <a:pt x="4885436" y="0"/>
                </a:moveTo>
                <a:lnTo>
                  <a:pt x="4885436" y="5574284"/>
                </a:lnTo>
                <a:lnTo>
                  <a:pt x="0" y="5574284"/>
                </a:lnTo>
                <a:close/>
              </a:path>
            </a:pathLst>
          </a:custGeom>
          <a:solidFill>
            <a:srgbClr val="C91414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86" name="Google Shape;186;p13"/>
          <p:cNvSpPr txBox="1"/>
          <p:nvPr/>
        </p:nvSpPr>
        <p:spPr>
          <a:xfrm>
            <a:off x="-186200" y="203200"/>
            <a:ext cx="16861800" cy="1119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239555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41943" marR="0" lvl="1" indent="-270971" algn="ctr" rtl="0">
              <a:lnSpc>
                <a:spcPct val="239555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41943" marR="0" lvl="1" indent="-270971" algn="just" rtl="0">
              <a:lnSpc>
                <a:spcPct val="239555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41943" marR="0" lvl="1" indent="-270971" algn="just" rtl="0">
              <a:lnSpc>
                <a:spcPct val="239555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41943" marR="0" lvl="1" indent="-270971" algn="just" rtl="0">
              <a:lnSpc>
                <a:spcPct val="239555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41943" marR="0" lvl="1" indent="-270971" algn="just" rtl="0">
              <a:lnSpc>
                <a:spcPct val="199611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41943" marR="0" lvl="1" indent="-270971" algn="just" rtl="0">
              <a:lnSpc>
                <a:spcPct val="199611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99143" marR="0" lvl="1" indent="-270972" algn="l" rtl="0">
              <a:lnSpc>
                <a:spcPct val="120006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994">
              <a:latin typeface="Calistoga"/>
              <a:ea typeface="Calistoga"/>
              <a:cs typeface="Calistoga"/>
              <a:sym typeface="Calistoga"/>
            </a:endParaRPr>
          </a:p>
          <a:p>
            <a:pPr marL="999143" marR="0" lvl="1" indent="-270972" algn="l" rtl="0">
              <a:lnSpc>
                <a:spcPct val="120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94" b="0" i="0" u="none" strike="noStrike" cap="non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The Kay Harris Spirit Award will be awarded to a Jabberwockette selected by her peers. The recipient must have demonstrated dedication and a genuine interest in the pageant's activities, must be respected by her peers, and must have shown a willingness to assist and encourage others throughout the pageant. Receiving the Kay Harris Spirit Award is a true honor based on the character of its namesake, Kay Harris. Kay was a member of the Greensboro Alumnae Chapter. She was kind, hard working, and always represented herself as a true lady. Kay had a contagious smile and always looked for the good qualities in her peers and the students she counseled. She is truly missed.</a:t>
            </a:r>
            <a:endParaRPr/>
          </a:p>
          <a:p>
            <a:pPr marL="0" marR="0" lvl="0" indent="0" algn="l" rtl="0">
              <a:lnSpc>
                <a:spcPct val="144021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994" b="0" i="0" u="none" strike="noStrike" cap="none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  <a:p>
            <a:pPr marL="541943" marR="0" lvl="1" indent="-270971" algn="l" rtl="0">
              <a:lnSpc>
                <a:spcPct val="144021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994" b="0" i="0" u="none" strike="noStrike" cap="none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  <a:p>
            <a:pPr marL="541943" marR="0" lvl="1" indent="-270971" algn="l" rtl="0">
              <a:lnSpc>
                <a:spcPct val="144021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994" b="0" i="0" u="none" strike="noStrike" cap="none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</p:txBody>
      </p:sp>
      <p:sp>
        <p:nvSpPr>
          <p:cNvPr id="187" name="Google Shape;187;p13"/>
          <p:cNvSpPr txBox="1"/>
          <p:nvPr/>
        </p:nvSpPr>
        <p:spPr>
          <a:xfrm>
            <a:off x="7345077" y="2999872"/>
            <a:ext cx="4327604" cy="409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 b="0" i="0" u="none" strike="noStrike" cap="non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 </a:t>
            </a:r>
            <a:endParaRPr/>
          </a:p>
        </p:txBody>
      </p:sp>
      <p:sp>
        <p:nvSpPr>
          <p:cNvPr id="188" name="Google Shape;188;p13"/>
          <p:cNvSpPr txBox="1"/>
          <p:nvPr/>
        </p:nvSpPr>
        <p:spPr>
          <a:xfrm>
            <a:off x="1061025" y="2063574"/>
            <a:ext cx="5362648" cy="409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 b="0" i="0" u="none" strike="noStrike" cap="non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 </a:t>
            </a:r>
            <a:endParaRPr/>
          </a:p>
        </p:txBody>
      </p:sp>
      <p:sp>
        <p:nvSpPr>
          <p:cNvPr id="189" name="Google Shape;189;p13" descr="Flower African Violet Png, Transparent Png , Transparent Png Image - PNGitem"/>
          <p:cNvSpPr/>
          <p:nvPr/>
        </p:nvSpPr>
        <p:spPr>
          <a:xfrm>
            <a:off x="15590656" y="240"/>
            <a:ext cx="2670019" cy="2272805"/>
          </a:xfrm>
          <a:custGeom>
            <a:avLst/>
            <a:gdLst/>
            <a:ahLst/>
            <a:cxnLst/>
            <a:rect l="l" t="t" r="r" b="b"/>
            <a:pathLst>
              <a:path w="2670019" h="2272805" extrusionOk="0">
                <a:moveTo>
                  <a:pt x="0" y="0"/>
                </a:moveTo>
                <a:lnTo>
                  <a:pt x="2670019" y="0"/>
                </a:lnTo>
                <a:lnTo>
                  <a:pt x="2670019" y="2272805"/>
                </a:lnTo>
                <a:lnTo>
                  <a:pt x="0" y="227280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r="-6"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90" name="Google Shape;190;p13"/>
          <p:cNvSpPr txBox="1"/>
          <p:nvPr/>
        </p:nvSpPr>
        <p:spPr>
          <a:xfrm>
            <a:off x="6209948" y="279392"/>
            <a:ext cx="9294286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20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664" b="0" i="0" u="none" strike="noStrike" cap="non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The Kay Harris Spirit Award</a:t>
            </a:r>
            <a:endParaRPr/>
          </a:p>
        </p:txBody>
      </p:sp>
      <p:sp>
        <p:nvSpPr>
          <p:cNvPr id="191" name="Google Shape;191;p13"/>
          <p:cNvSpPr/>
          <p:nvPr/>
        </p:nvSpPr>
        <p:spPr>
          <a:xfrm>
            <a:off x="3294671" y="691974"/>
            <a:ext cx="2828856" cy="3728899"/>
          </a:xfrm>
          <a:custGeom>
            <a:avLst/>
            <a:gdLst/>
            <a:ahLst/>
            <a:cxnLst/>
            <a:rect l="l" t="t" r="r" b="b"/>
            <a:pathLst>
              <a:path w="2828856" h="3728899" extrusionOk="0">
                <a:moveTo>
                  <a:pt x="0" y="0"/>
                </a:moveTo>
                <a:lnTo>
                  <a:pt x="2828856" y="0"/>
                </a:lnTo>
                <a:lnTo>
                  <a:pt x="2828856" y="3728898"/>
                </a:lnTo>
                <a:lnTo>
                  <a:pt x="0" y="372889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r="-4913" b="-10869"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4"/>
          <p:cNvSpPr/>
          <p:nvPr/>
        </p:nvSpPr>
        <p:spPr>
          <a:xfrm>
            <a:off x="14623902" y="6106317"/>
            <a:ext cx="3664077" cy="4180714"/>
          </a:xfrm>
          <a:custGeom>
            <a:avLst/>
            <a:gdLst/>
            <a:ahLst/>
            <a:cxnLst/>
            <a:rect l="l" t="t" r="r" b="b"/>
            <a:pathLst>
              <a:path w="4885436" h="5574284" extrusionOk="0">
                <a:moveTo>
                  <a:pt x="4885436" y="0"/>
                </a:moveTo>
                <a:lnTo>
                  <a:pt x="4885436" y="5574284"/>
                </a:lnTo>
                <a:lnTo>
                  <a:pt x="0" y="5574284"/>
                </a:lnTo>
                <a:close/>
              </a:path>
            </a:pathLst>
          </a:custGeom>
          <a:solidFill>
            <a:srgbClr val="C91414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97" name="Google Shape;197;p14"/>
          <p:cNvSpPr/>
          <p:nvPr/>
        </p:nvSpPr>
        <p:spPr>
          <a:xfrm rot="10800000">
            <a:off x="23" y="-28"/>
            <a:ext cx="3664077" cy="4180712"/>
          </a:xfrm>
          <a:custGeom>
            <a:avLst/>
            <a:gdLst/>
            <a:ahLst/>
            <a:cxnLst/>
            <a:rect l="l" t="t" r="r" b="b"/>
            <a:pathLst>
              <a:path w="4885436" h="5574284" extrusionOk="0">
                <a:moveTo>
                  <a:pt x="4885436" y="0"/>
                </a:moveTo>
                <a:lnTo>
                  <a:pt x="4885436" y="5574284"/>
                </a:lnTo>
                <a:lnTo>
                  <a:pt x="0" y="5574284"/>
                </a:lnTo>
                <a:close/>
              </a:path>
            </a:pathLst>
          </a:custGeom>
          <a:solidFill>
            <a:srgbClr val="C91414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98" name="Google Shape;198;p14"/>
          <p:cNvSpPr txBox="1"/>
          <p:nvPr/>
        </p:nvSpPr>
        <p:spPr>
          <a:xfrm>
            <a:off x="1832050" y="80485"/>
            <a:ext cx="16363800" cy="11221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4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99" b="0" i="0" u="sng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Items Needed for a Complete Jabberwock Packet </a:t>
            </a:r>
            <a:endParaRPr dirty="0"/>
          </a:p>
          <a:p>
            <a:pPr marL="0" marR="0" lvl="0" indent="0" algn="ctr" rtl="0">
              <a:lnSpc>
                <a:spcPct val="123416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899" b="0" i="0" u="sng" strike="noStrike" cap="none" dirty="0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  <a:p>
            <a:pPr marL="604876" marR="0" lvl="1" indent="-296088" algn="l" rtl="0">
              <a:lnSpc>
                <a:spcPct val="1440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41"/>
              <a:buFont typeface="Arial"/>
              <a:buChar char="•"/>
            </a:pPr>
            <a:r>
              <a:rPr lang="en-US" sz="3241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Completed application form</a:t>
            </a:r>
            <a:endParaRPr sz="1300" dirty="0"/>
          </a:p>
          <a:p>
            <a:pPr marL="604876" marR="0" lvl="1" indent="-296088" algn="l" rtl="0">
              <a:lnSpc>
                <a:spcPct val="1440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41"/>
              <a:buFont typeface="Arial"/>
              <a:buChar char="•"/>
            </a:pPr>
            <a:r>
              <a:rPr lang="en-US" sz="3241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Completed withdrawal contract</a:t>
            </a:r>
            <a:endParaRPr sz="1300" dirty="0"/>
          </a:p>
          <a:p>
            <a:pPr marL="604876" marR="0" lvl="1" indent="-296088" algn="l" rtl="0">
              <a:lnSpc>
                <a:spcPct val="1440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41"/>
              <a:buFont typeface="Arial"/>
              <a:buChar char="•"/>
            </a:pPr>
            <a:r>
              <a:rPr lang="en-US" sz="3241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Sealed school transcript (2.50 GPA - weighted)</a:t>
            </a:r>
            <a:endParaRPr sz="1300" dirty="0"/>
          </a:p>
          <a:p>
            <a:pPr marL="604876" marR="0" lvl="1" indent="-296088" algn="l" rtl="0">
              <a:lnSpc>
                <a:spcPct val="1440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41"/>
              <a:buFont typeface="Arial"/>
              <a:buChar char="•"/>
            </a:pPr>
            <a:r>
              <a:rPr lang="en-US" sz="3241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One reference letter from counselor, principal, member of DST, church member, etc.</a:t>
            </a:r>
            <a:endParaRPr sz="1300" dirty="0"/>
          </a:p>
          <a:p>
            <a:pPr marL="604876" marR="0" lvl="1" indent="-296088" algn="l" rtl="0">
              <a:lnSpc>
                <a:spcPct val="1440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41"/>
              <a:buFont typeface="Arial"/>
              <a:buChar char="•"/>
            </a:pPr>
            <a:r>
              <a:rPr lang="en-US" sz="3241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Check/money order payable to Greensboro Alumnae Chapter for $150</a:t>
            </a:r>
            <a:endParaRPr sz="1300" dirty="0"/>
          </a:p>
          <a:p>
            <a:pPr marL="604876" marR="0" lvl="1" indent="-302438" algn="l" rtl="0">
              <a:lnSpc>
                <a:spcPct val="1440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41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All materials above must be mailed to the following address listed below no later than September 30, 2024. </a:t>
            </a:r>
            <a:endParaRPr sz="1300" dirty="0"/>
          </a:p>
          <a:p>
            <a:pPr marL="604876" marR="0" lvl="1" indent="-302438" algn="l" rtl="0">
              <a:lnSpc>
                <a:spcPct val="143985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41" b="0" i="0" u="none" strike="noStrike" cap="none" dirty="0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  <a:p>
            <a:pPr marL="604876" marR="0" lvl="1" indent="-302438" algn="ctr" rtl="0">
              <a:lnSpc>
                <a:spcPct val="12002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41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Greensboro Alumnae Chapter Delta Sigma Theta Sorority, Inc.</a:t>
            </a:r>
            <a:endParaRPr sz="1300" dirty="0"/>
          </a:p>
          <a:p>
            <a:pPr marL="604876" marR="0" lvl="1" indent="-302438" algn="ctr" rtl="0">
              <a:lnSpc>
                <a:spcPct val="12002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41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Attn: Jabberwock Committee</a:t>
            </a:r>
            <a:endParaRPr sz="1300" dirty="0"/>
          </a:p>
          <a:p>
            <a:pPr marL="604876" marR="0" lvl="1" indent="-302438" algn="ctr" rtl="0">
              <a:lnSpc>
                <a:spcPct val="12002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41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P.O. Box 20284</a:t>
            </a:r>
            <a:endParaRPr sz="1300" dirty="0"/>
          </a:p>
          <a:p>
            <a:pPr marL="604876" marR="0" lvl="1" indent="-302438" algn="ctr" rtl="0">
              <a:lnSpc>
                <a:spcPct val="12002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41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Greensboro, NC 27420</a:t>
            </a:r>
            <a:endParaRPr sz="1300" dirty="0"/>
          </a:p>
          <a:p>
            <a:pPr marL="0" marR="0" lvl="0" indent="0" algn="ctr" rtl="0">
              <a:lnSpc>
                <a:spcPct val="143985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341" b="0" i="0" u="none" strike="noStrike" cap="none" dirty="0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  <a:p>
            <a:pPr marL="604876" marR="0" lvl="1" indent="-302438" algn="ctr" rtl="0">
              <a:lnSpc>
                <a:spcPct val="143985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341" b="0" i="0" u="none" strike="noStrike" cap="none" dirty="0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5"/>
          <p:cNvSpPr/>
          <p:nvPr/>
        </p:nvSpPr>
        <p:spPr>
          <a:xfrm>
            <a:off x="14623902" y="6106317"/>
            <a:ext cx="3664077" cy="4180714"/>
          </a:xfrm>
          <a:custGeom>
            <a:avLst/>
            <a:gdLst/>
            <a:ahLst/>
            <a:cxnLst/>
            <a:rect l="l" t="t" r="r" b="b"/>
            <a:pathLst>
              <a:path w="4885436" h="5574284" extrusionOk="0">
                <a:moveTo>
                  <a:pt x="4885436" y="0"/>
                </a:moveTo>
                <a:lnTo>
                  <a:pt x="4885436" y="5574284"/>
                </a:lnTo>
                <a:lnTo>
                  <a:pt x="0" y="5574284"/>
                </a:lnTo>
                <a:close/>
              </a:path>
            </a:pathLst>
          </a:custGeom>
          <a:solidFill>
            <a:srgbClr val="C91414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04" name="Google Shape;204;p15"/>
          <p:cNvSpPr/>
          <p:nvPr/>
        </p:nvSpPr>
        <p:spPr>
          <a:xfrm rot="10800000">
            <a:off x="23" y="-28"/>
            <a:ext cx="3664077" cy="4180712"/>
          </a:xfrm>
          <a:custGeom>
            <a:avLst/>
            <a:gdLst/>
            <a:ahLst/>
            <a:cxnLst/>
            <a:rect l="l" t="t" r="r" b="b"/>
            <a:pathLst>
              <a:path w="4885436" h="5574284" extrusionOk="0">
                <a:moveTo>
                  <a:pt x="4885436" y="0"/>
                </a:moveTo>
                <a:lnTo>
                  <a:pt x="4885436" y="5574284"/>
                </a:lnTo>
                <a:lnTo>
                  <a:pt x="0" y="5574284"/>
                </a:lnTo>
                <a:close/>
              </a:path>
            </a:pathLst>
          </a:custGeom>
          <a:solidFill>
            <a:srgbClr val="C91414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05" name="Google Shape;205;p15"/>
          <p:cNvSpPr txBox="1"/>
          <p:nvPr/>
        </p:nvSpPr>
        <p:spPr>
          <a:xfrm>
            <a:off x="1421012" y="490347"/>
            <a:ext cx="17625600" cy="111659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 b="0" i="0" u="sng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Greensboro Alumnae Website</a:t>
            </a:r>
            <a:endParaRPr dirty="0"/>
          </a:p>
          <a:p>
            <a:pPr marL="0" marR="0" lvl="0" indent="0" algn="l" rtl="0">
              <a:lnSpc>
                <a:spcPct val="123428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200" b="0" i="0" u="sng" strike="noStrike" cap="none" dirty="0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  <a:p>
            <a:pPr marL="651510" marR="0" lvl="1" indent="-325754" algn="l" rtl="0">
              <a:lnSpc>
                <a:spcPct val="14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stoga"/>
              <a:buAutoNum type="arabicPeriod"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Go to (</a:t>
            </a:r>
            <a:r>
              <a:rPr lang="en-US" sz="3600" b="0" i="0" u="sng" strike="noStrike" cap="none" dirty="0">
                <a:solidFill>
                  <a:schemeClr val="hlink"/>
                </a:solidFill>
                <a:latin typeface="Calistoga"/>
                <a:ea typeface="Calistoga"/>
                <a:cs typeface="Calistoga"/>
                <a:sym typeface="Calistoga"/>
                <a:hlinkClick r:id="rId3"/>
              </a:rPr>
              <a:t>dstgac.org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)</a:t>
            </a:r>
            <a:endParaRPr dirty="0"/>
          </a:p>
          <a:p>
            <a:pPr marL="651510" marR="0" lvl="1" indent="-325754" algn="l" rtl="0">
              <a:lnSpc>
                <a:spcPct val="14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stoga"/>
              <a:buAutoNum type="arabicPeriod"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Chapter Initiatives</a:t>
            </a:r>
            <a:endParaRPr dirty="0"/>
          </a:p>
          <a:p>
            <a:pPr marL="651510" marR="0" lvl="1" indent="-325754" algn="l" rtl="0">
              <a:lnSpc>
                <a:spcPct val="14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stoga"/>
              <a:buAutoNum type="arabicPeriod"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Jabberwock</a:t>
            </a:r>
            <a:endParaRPr dirty="0"/>
          </a:p>
          <a:p>
            <a:pPr marL="651510" marR="0" lvl="1" indent="-325755" algn="l" rtl="0">
              <a:lnSpc>
                <a:spcPct val="14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0" i="0" u="none" strike="noStrike" cap="none" dirty="0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  <a:p>
            <a:pPr marL="651510" marR="0" lvl="1" indent="-325755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2024-25 Pageant Application (fillable document)</a:t>
            </a:r>
            <a:endParaRPr dirty="0"/>
          </a:p>
          <a:p>
            <a:pPr marL="651510" marR="0" lvl="1" indent="-325755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2024-25 Pageant Withdrawal Contract (fillable document)</a:t>
            </a:r>
            <a:endParaRPr dirty="0"/>
          </a:p>
          <a:p>
            <a:pPr marL="651510" marR="0" lvl="1" indent="-325755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0" i="0" u="none" strike="noStrike" cap="none" dirty="0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  <a:p>
            <a:pPr marL="651510" marR="0" lvl="1" indent="-325755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Greensboro Alumnae Chapter Delta Sigma Theta Sorority, Inc.</a:t>
            </a:r>
            <a:endParaRPr dirty="0"/>
          </a:p>
          <a:p>
            <a:pPr marL="651510" marR="0" lvl="1" indent="-325755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Attn: Jabberwock Committee</a:t>
            </a:r>
            <a:endParaRPr dirty="0"/>
          </a:p>
          <a:p>
            <a:pPr marL="651510" marR="0" lvl="1" indent="-325755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P.O. Box 20284</a:t>
            </a:r>
            <a:endParaRPr dirty="0"/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Greensboro, NC 27420</a:t>
            </a:r>
            <a:endParaRPr dirty="0"/>
          </a:p>
          <a:p>
            <a:pPr marL="651510" marR="0" lvl="1" indent="-325755" algn="ctr" rtl="0">
              <a:lnSpc>
                <a:spcPct val="14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0" i="0" u="none" strike="noStrike" cap="none" dirty="0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  <a:p>
            <a:pPr marL="651510" marR="0" lvl="1" indent="-325755" algn="ctr" rtl="0">
              <a:lnSpc>
                <a:spcPct val="14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0" i="0" u="none" strike="noStrike" cap="none" dirty="0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6"/>
          <p:cNvSpPr/>
          <p:nvPr/>
        </p:nvSpPr>
        <p:spPr>
          <a:xfrm>
            <a:off x="15339465" y="6922764"/>
            <a:ext cx="2948519" cy="3364261"/>
          </a:xfrm>
          <a:custGeom>
            <a:avLst/>
            <a:gdLst/>
            <a:ahLst/>
            <a:cxnLst/>
            <a:rect l="l" t="t" r="r" b="b"/>
            <a:pathLst>
              <a:path w="4885436" h="5574284" extrusionOk="0">
                <a:moveTo>
                  <a:pt x="4885436" y="0"/>
                </a:moveTo>
                <a:lnTo>
                  <a:pt x="4885436" y="5574284"/>
                </a:lnTo>
                <a:lnTo>
                  <a:pt x="0" y="5574284"/>
                </a:lnTo>
                <a:close/>
              </a:path>
            </a:pathLst>
          </a:custGeom>
          <a:solidFill>
            <a:srgbClr val="C91414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11" name="Google Shape;211;p16"/>
          <p:cNvSpPr/>
          <p:nvPr/>
        </p:nvSpPr>
        <p:spPr>
          <a:xfrm rot="10800000">
            <a:off x="15" y="-19"/>
            <a:ext cx="2467242" cy="2815124"/>
          </a:xfrm>
          <a:custGeom>
            <a:avLst/>
            <a:gdLst/>
            <a:ahLst/>
            <a:cxnLst/>
            <a:rect l="l" t="t" r="r" b="b"/>
            <a:pathLst>
              <a:path w="4885436" h="5574284" extrusionOk="0">
                <a:moveTo>
                  <a:pt x="4885436" y="0"/>
                </a:moveTo>
                <a:lnTo>
                  <a:pt x="4885436" y="5574284"/>
                </a:lnTo>
                <a:lnTo>
                  <a:pt x="0" y="5574284"/>
                </a:lnTo>
                <a:close/>
              </a:path>
            </a:pathLst>
          </a:custGeom>
          <a:solidFill>
            <a:srgbClr val="C91414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12" name="Google Shape;212;p16"/>
          <p:cNvSpPr txBox="1"/>
          <p:nvPr/>
        </p:nvSpPr>
        <p:spPr>
          <a:xfrm>
            <a:off x="10191584" y="633286"/>
            <a:ext cx="6914700" cy="69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152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2" b="0" i="0" u="sng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Upcoming/Important Dates to Note</a:t>
            </a:r>
            <a:endParaRPr sz="1300" dirty="0"/>
          </a:p>
          <a:p>
            <a:pPr marL="0" marR="0" lvl="0" indent="0" algn="ctr" rtl="0">
              <a:lnSpc>
                <a:spcPct val="1152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2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2025 Jabberwock Talent Presentation</a:t>
            </a:r>
            <a:endParaRPr sz="1300" dirty="0"/>
          </a:p>
          <a:p>
            <a:pPr marL="597738" marR="0" lvl="1" indent="-298869" algn="ctr" rtl="0">
              <a:lnSpc>
                <a:spcPct val="1152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2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Location TBD</a:t>
            </a:r>
            <a:endParaRPr sz="1300" dirty="0"/>
          </a:p>
          <a:p>
            <a:pPr marL="597738" marR="0" lvl="1" indent="-298869" algn="ctr" rtl="0">
              <a:lnSpc>
                <a:spcPct val="1152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2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Saturday, January 25, 2025</a:t>
            </a:r>
            <a:endParaRPr sz="1300" dirty="0"/>
          </a:p>
          <a:p>
            <a:pPr marL="597738" marR="0" lvl="1" indent="-298869" algn="ctr" rtl="0">
              <a:lnSpc>
                <a:spcPct val="1152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2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4 p.m.</a:t>
            </a:r>
            <a:endParaRPr sz="1300" dirty="0"/>
          </a:p>
          <a:p>
            <a:pPr marL="597738" marR="0" lvl="1" indent="-298869" algn="ctr" rtl="0">
              <a:lnSpc>
                <a:spcPct val="115202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2" b="0" i="0" u="none" strike="noStrike" cap="none" dirty="0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  <a:p>
            <a:pPr marL="597738" marR="0" lvl="1" indent="-298869" algn="ctr" rtl="0">
              <a:lnSpc>
                <a:spcPct val="1152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2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2025 Miss Jabberwock Pageant Presentation</a:t>
            </a:r>
            <a:endParaRPr sz="1300" dirty="0"/>
          </a:p>
          <a:p>
            <a:pPr marL="0" marR="0" lvl="0" indent="0" algn="ctr" rtl="0">
              <a:lnSpc>
                <a:spcPct val="1152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2" dirty="0">
                <a:latin typeface="Calistoga"/>
                <a:ea typeface="Calistoga"/>
                <a:cs typeface="Calistoga"/>
                <a:sym typeface="Calistoga"/>
              </a:rPr>
              <a:t>TBD</a:t>
            </a:r>
            <a:endParaRPr sz="1300" dirty="0"/>
          </a:p>
          <a:p>
            <a:pPr marL="0" marR="0" lvl="0" indent="0" algn="ctr" rtl="0">
              <a:lnSpc>
                <a:spcPct val="1152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2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Both events are free and open to the public.</a:t>
            </a:r>
            <a:endParaRPr sz="1300" dirty="0"/>
          </a:p>
          <a:p>
            <a:pPr marL="0" marR="0" lvl="0" indent="0" algn="l" rtl="0">
              <a:lnSpc>
                <a:spcPct val="288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302" b="0" i="0" u="none" strike="noStrike" cap="none" dirty="0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</p:txBody>
      </p:sp>
      <p:sp>
        <p:nvSpPr>
          <p:cNvPr id="213" name="Google Shape;213;p16"/>
          <p:cNvSpPr txBox="1"/>
          <p:nvPr/>
        </p:nvSpPr>
        <p:spPr>
          <a:xfrm>
            <a:off x="1605900" y="633275"/>
            <a:ext cx="7297800" cy="801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1519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89" b="0" i="0" u="sng" strike="noStrike" cap="none" dirty="0">
                <a:solidFill>
                  <a:srgbClr val="060607"/>
                </a:solidFill>
                <a:latin typeface="Calistoga"/>
                <a:ea typeface="Calistoga"/>
                <a:cs typeface="Calistoga"/>
                <a:sym typeface="Calistoga"/>
              </a:rPr>
              <a:t>Upcoming/Important Dates to Note</a:t>
            </a:r>
            <a:endParaRPr dirty="0"/>
          </a:p>
          <a:p>
            <a:pPr marL="703862" marR="0" lvl="1" indent="-351931" algn="ctr" rtl="0">
              <a:lnSpc>
                <a:spcPct val="128403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489" b="0" i="0" u="sng" strike="noStrike" cap="none" dirty="0">
              <a:solidFill>
                <a:srgbClr val="060607"/>
              </a:solidFill>
              <a:latin typeface="Calistoga"/>
              <a:ea typeface="Calistoga"/>
              <a:cs typeface="Calistoga"/>
              <a:sym typeface="Calistoga"/>
            </a:endParaRPr>
          </a:p>
          <a:p>
            <a:pPr marL="649570" marR="0" lvl="1" indent="-324785" algn="ctr" rtl="0">
              <a:lnSpc>
                <a:spcPct val="1151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89" b="0" i="0" u="none" strike="noStrike" cap="none" dirty="0">
                <a:solidFill>
                  <a:srgbClr val="060607"/>
                </a:solidFill>
                <a:latin typeface="Calistoga"/>
                <a:ea typeface="Calistoga"/>
                <a:cs typeface="Calistoga"/>
                <a:sym typeface="Calistoga"/>
              </a:rPr>
              <a:t>Application and Monies Due</a:t>
            </a:r>
            <a:endParaRPr dirty="0"/>
          </a:p>
          <a:p>
            <a:pPr marL="649570" marR="0" lvl="1" indent="-324785" algn="ctr" rtl="0">
              <a:lnSpc>
                <a:spcPct val="1151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89" dirty="0">
                <a:solidFill>
                  <a:srgbClr val="060607"/>
                </a:solidFill>
                <a:latin typeface="Calistoga"/>
                <a:ea typeface="Calistoga"/>
                <a:cs typeface="Calistoga"/>
                <a:sym typeface="Calistoga"/>
              </a:rPr>
              <a:t>v</a:t>
            </a:r>
            <a:r>
              <a:rPr lang="en-US" sz="3589" b="0" i="0" u="none" strike="noStrike" cap="none" dirty="0">
                <a:solidFill>
                  <a:srgbClr val="060607"/>
                </a:solidFill>
                <a:latin typeface="Calistoga"/>
                <a:ea typeface="Calistoga"/>
                <a:cs typeface="Calistoga"/>
                <a:sym typeface="Calistoga"/>
              </a:rPr>
              <a:t>ia Mail </a:t>
            </a:r>
            <a:endParaRPr dirty="0"/>
          </a:p>
          <a:p>
            <a:pPr marL="649570" marR="0" lvl="1" indent="-324785" algn="ctr" rtl="0">
              <a:lnSpc>
                <a:spcPct val="1151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89" b="0" i="0" u="none" strike="noStrike" cap="none" dirty="0">
                <a:solidFill>
                  <a:srgbClr val="060607"/>
                </a:solidFill>
                <a:latin typeface="Calistoga"/>
                <a:ea typeface="Calistoga"/>
                <a:cs typeface="Calistoga"/>
                <a:sym typeface="Calistoga"/>
              </a:rPr>
              <a:t>Monday, September 30, 2024</a:t>
            </a:r>
            <a:endParaRPr dirty="0"/>
          </a:p>
          <a:p>
            <a:pPr marL="649570" marR="0" lvl="1" indent="-324785" algn="ctr" rtl="0">
              <a:lnSpc>
                <a:spcPct val="1151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89" b="0" i="0" u="none" strike="noStrike" cap="none" dirty="0">
                <a:solidFill>
                  <a:srgbClr val="060607"/>
                </a:solidFill>
                <a:latin typeface="Calistoga"/>
                <a:ea typeface="Calistoga"/>
                <a:cs typeface="Calistoga"/>
                <a:sym typeface="Calistoga"/>
              </a:rPr>
              <a:t>5 p.m.</a:t>
            </a:r>
            <a:endParaRPr dirty="0"/>
          </a:p>
          <a:p>
            <a:pPr marL="649570" marR="0" lvl="1" indent="-324785" algn="ctr" rtl="0">
              <a:lnSpc>
                <a:spcPct val="115185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589" b="0" i="0" u="none" strike="noStrike" cap="none" dirty="0">
              <a:solidFill>
                <a:srgbClr val="060607"/>
              </a:solidFill>
              <a:latin typeface="Calistoga"/>
              <a:ea typeface="Calistoga"/>
              <a:cs typeface="Calistoga"/>
              <a:sym typeface="Calistoga"/>
            </a:endParaRPr>
          </a:p>
          <a:p>
            <a:pPr marL="649570" marR="0" lvl="1" indent="-324785" algn="ctr" rtl="0">
              <a:lnSpc>
                <a:spcPct val="115185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589" b="0" i="0" u="none" strike="noStrike" cap="none" dirty="0">
              <a:solidFill>
                <a:srgbClr val="060607"/>
              </a:solidFill>
              <a:latin typeface="Calistoga"/>
              <a:ea typeface="Calistoga"/>
              <a:cs typeface="Calistoga"/>
              <a:sym typeface="Calistoga"/>
            </a:endParaRPr>
          </a:p>
          <a:p>
            <a:pPr marL="0" marR="0" lvl="0" indent="0" algn="ctr" rtl="0">
              <a:lnSpc>
                <a:spcPct val="1151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89" b="0" i="0" u="none" strike="noStrike" cap="none" dirty="0">
                <a:solidFill>
                  <a:srgbClr val="060607"/>
                </a:solidFill>
                <a:latin typeface="Calistoga"/>
                <a:ea typeface="Calistoga"/>
                <a:cs typeface="Calistoga"/>
                <a:sym typeface="Calistoga"/>
              </a:rPr>
              <a:t>Risk Management/Parent Meeting </a:t>
            </a:r>
            <a:endParaRPr dirty="0"/>
          </a:p>
          <a:p>
            <a:pPr marL="649570" marR="0" lvl="1" indent="-324785" algn="ctr" rtl="0">
              <a:lnSpc>
                <a:spcPct val="1151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89" dirty="0">
                <a:solidFill>
                  <a:srgbClr val="060607"/>
                </a:solidFill>
                <a:latin typeface="Calistoga"/>
                <a:ea typeface="Calistoga"/>
                <a:cs typeface="Calistoga"/>
                <a:sym typeface="Calistoga"/>
              </a:rPr>
              <a:t>v</a:t>
            </a:r>
            <a:r>
              <a:rPr lang="en-US" sz="3589" b="0" i="0" u="none" strike="noStrike" cap="none" dirty="0">
                <a:solidFill>
                  <a:srgbClr val="060607"/>
                </a:solidFill>
                <a:latin typeface="Calistoga"/>
                <a:ea typeface="Calistoga"/>
                <a:cs typeface="Calistoga"/>
                <a:sym typeface="Calistoga"/>
              </a:rPr>
              <a:t>ia Zoom</a:t>
            </a:r>
            <a:endParaRPr dirty="0"/>
          </a:p>
          <a:p>
            <a:pPr marL="649570" marR="0" lvl="1" indent="-324785" algn="ctr" rtl="0">
              <a:lnSpc>
                <a:spcPct val="1151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89" b="0" i="0" u="none" strike="noStrike" cap="none" dirty="0">
                <a:solidFill>
                  <a:srgbClr val="060607"/>
                </a:solidFill>
                <a:latin typeface="Calistoga"/>
                <a:ea typeface="Calistoga"/>
                <a:cs typeface="Calistoga"/>
                <a:sym typeface="Calistoga"/>
              </a:rPr>
              <a:t>Wednesday, October 9, 2024</a:t>
            </a:r>
            <a:endParaRPr dirty="0"/>
          </a:p>
          <a:p>
            <a:pPr marL="649570" marR="0" lvl="1" indent="-324785" algn="ctr" rtl="0">
              <a:lnSpc>
                <a:spcPct val="1151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89" b="0" i="0" u="none" strike="noStrike" cap="none" dirty="0">
                <a:solidFill>
                  <a:srgbClr val="060607"/>
                </a:solidFill>
                <a:latin typeface="Calistoga"/>
                <a:ea typeface="Calistoga"/>
                <a:cs typeface="Calistoga"/>
                <a:sym typeface="Calistoga"/>
              </a:rPr>
              <a:t>8 p.m.</a:t>
            </a:r>
            <a:endParaRPr dirty="0"/>
          </a:p>
          <a:p>
            <a:pPr marL="175966" marR="0" lvl="1" indent="-87983" algn="ctr" rtl="0">
              <a:lnSpc>
                <a:spcPct val="31206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589" b="0" i="0" u="none" strike="noStrike" cap="none" dirty="0">
              <a:solidFill>
                <a:srgbClr val="060607"/>
              </a:solidFill>
              <a:latin typeface="Calistoga"/>
              <a:ea typeface="Calistoga"/>
              <a:cs typeface="Calistoga"/>
              <a:sym typeface="Calistoga"/>
            </a:endParaRPr>
          </a:p>
          <a:p>
            <a:pPr marL="0" marR="0" lvl="0" indent="0" algn="l" rtl="0">
              <a:lnSpc>
                <a:spcPct val="31206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589" b="0" i="0" u="none" strike="noStrike" cap="none" dirty="0">
              <a:solidFill>
                <a:srgbClr val="060607"/>
              </a:solidFill>
              <a:latin typeface="Calistoga"/>
              <a:ea typeface="Calistoga"/>
              <a:cs typeface="Calistoga"/>
              <a:sym typeface="Calistoga"/>
            </a:endParaRPr>
          </a:p>
        </p:txBody>
      </p:sp>
      <p:cxnSp>
        <p:nvCxnSpPr>
          <p:cNvPr id="214" name="Google Shape;214;p16"/>
          <p:cNvCxnSpPr/>
          <p:nvPr/>
        </p:nvCxnSpPr>
        <p:spPr>
          <a:xfrm rot="5415991">
            <a:off x="3887775" y="5102662"/>
            <a:ext cx="10423800" cy="0"/>
          </a:xfrm>
          <a:prstGeom prst="straightConnector1">
            <a:avLst/>
          </a:prstGeom>
          <a:noFill/>
          <a:ln w="9525" cap="rnd" cmpd="sng">
            <a:solidFill>
              <a:srgbClr val="C91414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F0F0F"/>
        </a:solidFill>
        <a:effectLst/>
      </p:bgPr>
    </p:bg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7"/>
          <p:cNvSpPr/>
          <p:nvPr/>
        </p:nvSpPr>
        <p:spPr>
          <a:xfrm>
            <a:off x="14623902" y="6106317"/>
            <a:ext cx="3664077" cy="4180714"/>
          </a:xfrm>
          <a:custGeom>
            <a:avLst/>
            <a:gdLst/>
            <a:ahLst/>
            <a:cxnLst/>
            <a:rect l="l" t="t" r="r" b="b"/>
            <a:pathLst>
              <a:path w="4885436" h="5574284" extrusionOk="0">
                <a:moveTo>
                  <a:pt x="4885436" y="0"/>
                </a:moveTo>
                <a:lnTo>
                  <a:pt x="4885436" y="5574284"/>
                </a:lnTo>
                <a:lnTo>
                  <a:pt x="0" y="557428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20" name="Google Shape;220;p17"/>
          <p:cNvSpPr/>
          <p:nvPr/>
        </p:nvSpPr>
        <p:spPr>
          <a:xfrm rot="10800000">
            <a:off x="23" y="-28"/>
            <a:ext cx="3664077" cy="4180712"/>
          </a:xfrm>
          <a:custGeom>
            <a:avLst/>
            <a:gdLst/>
            <a:ahLst/>
            <a:cxnLst/>
            <a:rect l="l" t="t" r="r" b="b"/>
            <a:pathLst>
              <a:path w="4885436" h="5574284" extrusionOk="0">
                <a:moveTo>
                  <a:pt x="4885436" y="0"/>
                </a:moveTo>
                <a:lnTo>
                  <a:pt x="4885436" y="5574284"/>
                </a:lnTo>
                <a:lnTo>
                  <a:pt x="0" y="557428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cxnSp>
        <p:nvCxnSpPr>
          <p:cNvPr id="221" name="Google Shape;221;p17"/>
          <p:cNvCxnSpPr/>
          <p:nvPr/>
        </p:nvCxnSpPr>
        <p:spPr>
          <a:xfrm rot="4467">
            <a:off x="1841224" y="9258300"/>
            <a:ext cx="14660019" cy="0"/>
          </a:xfrm>
          <a:prstGeom prst="straightConnector1">
            <a:avLst/>
          </a:prstGeom>
          <a:noFill/>
          <a:ln w="9525" cap="rnd" cmpd="sng">
            <a:solidFill>
              <a:srgbClr val="C9141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22" name="Google Shape;222;p17"/>
          <p:cNvSpPr/>
          <p:nvPr/>
        </p:nvSpPr>
        <p:spPr>
          <a:xfrm>
            <a:off x="7977462" y="0"/>
            <a:ext cx="10310527" cy="10287000"/>
          </a:xfrm>
          <a:custGeom>
            <a:avLst/>
            <a:gdLst/>
            <a:ahLst/>
            <a:cxnLst/>
            <a:rect l="l" t="t" r="r" b="b"/>
            <a:pathLst>
              <a:path w="13747369" h="13716000" extrusionOk="0">
                <a:moveTo>
                  <a:pt x="12021185" y="0"/>
                </a:moveTo>
                <a:lnTo>
                  <a:pt x="13747369" y="0"/>
                </a:lnTo>
                <a:lnTo>
                  <a:pt x="13747369" y="13716000"/>
                </a:lnTo>
                <a:lnTo>
                  <a:pt x="0" y="13716000"/>
                </a:lnTo>
                <a:lnTo>
                  <a:pt x="1202118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cxnSp>
        <p:nvCxnSpPr>
          <p:cNvPr id="223" name="Google Shape;223;p17"/>
          <p:cNvCxnSpPr/>
          <p:nvPr/>
        </p:nvCxnSpPr>
        <p:spPr>
          <a:xfrm rot="4439">
            <a:off x="1773004" y="7727499"/>
            <a:ext cx="14752877" cy="0"/>
          </a:xfrm>
          <a:prstGeom prst="straightConnector1">
            <a:avLst/>
          </a:prstGeom>
          <a:noFill/>
          <a:ln w="9525" cap="rnd" cmpd="sng">
            <a:solidFill>
              <a:srgbClr val="C9141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24" name="Google Shape;224;p17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24384000" h="13716000" extrusionOk="0">
                <a:moveTo>
                  <a:pt x="0" y="0"/>
                </a:moveTo>
                <a:lnTo>
                  <a:pt x="24384000" y="0"/>
                </a:lnTo>
                <a:lnTo>
                  <a:pt x="24384000" y="13716000"/>
                </a:lnTo>
                <a:lnTo>
                  <a:pt x="0" y="13716000"/>
                </a:lnTo>
                <a:close/>
              </a:path>
            </a:pathLst>
          </a:custGeom>
          <a:solidFill>
            <a:srgbClr val="4F0F0F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25" name="Google Shape;225;p17"/>
          <p:cNvSpPr/>
          <p:nvPr/>
        </p:nvSpPr>
        <p:spPr>
          <a:xfrm>
            <a:off x="1" y="0"/>
            <a:ext cx="16975932" cy="10287000"/>
          </a:xfrm>
          <a:custGeom>
            <a:avLst/>
            <a:gdLst/>
            <a:ahLst/>
            <a:cxnLst/>
            <a:rect l="l" t="t" r="r" b="b"/>
            <a:pathLst>
              <a:path w="22634575" h="13716000" extrusionOk="0">
                <a:moveTo>
                  <a:pt x="0" y="0"/>
                </a:moveTo>
                <a:lnTo>
                  <a:pt x="22634575" y="0"/>
                </a:lnTo>
                <a:lnTo>
                  <a:pt x="10613390" y="13716000"/>
                </a:lnTo>
                <a:lnTo>
                  <a:pt x="0" y="13716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26" name="Google Shape;226;p17"/>
          <p:cNvSpPr/>
          <p:nvPr/>
        </p:nvSpPr>
        <p:spPr>
          <a:xfrm>
            <a:off x="7977462" y="0"/>
            <a:ext cx="10310527" cy="10287000"/>
          </a:xfrm>
          <a:custGeom>
            <a:avLst/>
            <a:gdLst/>
            <a:ahLst/>
            <a:cxnLst/>
            <a:rect l="l" t="t" r="r" b="b"/>
            <a:pathLst>
              <a:path w="13747369" h="13716000" extrusionOk="0">
                <a:moveTo>
                  <a:pt x="12021185" y="0"/>
                </a:moveTo>
                <a:lnTo>
                  <a:pt x="13747369" y="0"/>
                </a:lnTo>
                <a:lnTo>
                  <a:pt x="13747369" y="13716000"/>
                </a:lnTo>
                <a:lnTo>
                  <a:pt x="0" y="13716000"/>
                </a:lnTo>
                <a:lnTo>
                  <a:pt x="12021185" y="0"/>
                </a:lnTo>
                <a:close/>
              </a:path>
            </a:pathLst>
          </a:custGeom>
          <a:solidFill>
            <a:srgbClr val="C91414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27" name="Google Shape;227;p17"/>
          <p:cNvSpPr txBox="1"/>
          <p:nvPr/>
        </p:nvSpPr>
        <p:spPr>
          <a:xfrm>
            <a:off x="1805925" y="1817351"/>
            <a:ext cx="9075450" cy="3286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0" i="0" u="none" strike="noStrike" cap="non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QUESTIONS </a:t>
            </a:r>
            <a:endParaRPr/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0" i="0" u="none" strike="noStrike" cap="non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       &amp; </a:t>
            </a:r>
            <a:endParaRPr/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0" i="0" u="none" strike="noStrike" cap="non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ANSWERS  </a:t>
            </a:r>
            <a:endParaRPr/>
          </a:p>
        </p:txBody>
      </p:sp>
      <p:sp>
        <p:nvSpPr>
          <p:cNvPr id="228" name="Google Shape;228;p17" descr="Knee-Pain-Explained: Contact Us - Your Questions Answered"/>
          <p:cNvSpPr/>
          <p:nvPr/>
        </p:nvSpPr>
        <p:spPr>
          <a:xfrm>
            <a:off x="13481019" y="4145590"/>
            <a:ext cx="4253529" cy="5344652"/>
          </a:xfrm>
          <a:custGeom>
            <a:avLst/>
            <a:gdLst/>
            <a:ahLst/>
            <a:cxnLst/>
            <a:rect l="l" t="t" r="r" b="b"/>
            <a:pathLst>
              <a:path w="4253529" h="5344652" extrusionOk="0">
                <a:moveTo>
                  <a:pt x="0" y="0"/>
                </a:moveTo>
                <a:lnTo>
                  <a:pt x="4253529" y="0"/>
                </a:lnTo>
                <a:lnTo>
                  <a:pt x="4253529" y="5344652"/>
                </a:lnTo>
                <a:lnTo>
                  <a:pt x="0" y="534465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8"/>
          <p:cNvSpPr/>
          <p:nvPr/>
        </p:nvSpPr>
        <p:spPr>
          <a:xfrm>
            <a:off x="14623902" y="6106317"/>
            <a:ext cx="3664077" cy="4180714"/>
          </a:xfrm>
          <a:custGeom>
            <a:avLst/>
            <a:gdLst/>
            <a:ahLst/>
            <a:cxnLst/>
            <a:rect l="l" t="t" r="r" b="b"/>
            <a:pathLst>
              <a:path w="4885436" h="5574284" extrusionOk="0">
                <a:moveTo>
                  <a:pt x="4885436" y="0"/>
                </a:moveTo>
                <a:lnTo>
                  <a:pt x="4885436" y="5574284"/>
                </a:lnTo>
                <a:lnTo>
                  <a:pt x="0" y="5574284"/>
                </a:lnTo>
                <a:close/>
              </a:path>
            </a:pathLst>
          </a:custGeom>
          <a:solidFill>
            <a:srgbClr val="E93C2B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34" name="Google Shape;234;p18"/>
          <p:cNvSpPr/>
          <p:nvPr/>
        </p:nvSpPr>
        <p:spPr>
          <a:xfrm rot="10800000">
            <a:off x="23" y="-28"/>
            <a:ext cx="3664077" cy="4180712"/>
          </a:xfrm>
          <a:custGeom>
            <a:avLst/>
            <a:gdLst/>
            <a:ahLst/>
            <a:cxnLst/>
            <a:rect l="l" t="t" r="r" b="b"/>
            <a:pathLst>
              <a:path w="4885436" h="5574284" extrusionOk="0">
                <a:moveTo>
                  <a:pt x="4885436" y="0"/>
                </a:moveTo>
                <a:lnTo>
                  <a:pt x="4885436" y="5574284"/>
                </a:lnTo>
                <a:lnTo>
                  <a:pt x="0" y="5574284"/>
                </a:lnTo>
                <a:close/>
              </a:path>
            </a:pathLst>
          </a:custGeom>
          <a:solidFill>
            <a:srgbClr val="E93C2B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cxnSp>
        <p:nvCxnSpPr>
          <p:cNvPr id="235" name="Google Shape;235;p18"/>
          <p:cNvCxnSpPr/>
          <p:nvPr/>
        </p:nvCxnSpPr>
        <p:spPr>
          <a:xfrm rot="4467">
            <a:off x="1841224" y="9258300"/>
            <a:ext cx="14660019" cy="0"/>
          </a:xfrm>
          <a:prstGeom prst="straightConnector1">
            <a:avLst/>
          </a:prstGeom>
          <a:noFill/>
          <a:ln w="9525" cap="rnd" cmpd="sng">
            <a:solidFill>
              <a:srgbClr val="4F0F0F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36" name="Google Shape;236;p18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24384000" h="13716000" extrusionOk="0">
                <a:moveTo>
                  <a:pt x="0" y="0"/>
                </a:moveTo>
                <a:lnTo>
                  <a:pt x="24384000" y="0"/>
                </a:lnTo>
                <a:lnTo>
                  <a:pt x="24384000" y="13716000"/>
                </a:lnTo>
                <a:lnTo>
                  <a:pt x="0" y="13716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37" name="Google Shape;237;p18"/>
          <p:cNvSpPr/>
          <p:nvPr/>
        </p:nvSpPr>
        <p:spPr>
          <a:xfrm>
            <a:off x="4610805" y="-3"/>
            <a:ext cx="12359925" cy="10287000"/>
          </a:xfrm>
          <a:custGeom>
            <a:avLst/>
            <a:gdLst/>
            <a:ahLst/>
            <a:cxnLst/>
            <a:rect l="l" t="t" r="r" b="b"/>
            <a:pathLst>
              <a:path w="16479901" h="13716000" extrusionOk="0">
                <a:moveTo>
                  <a:pt x="12021185" y="0"/>
                </a:moveTo>
                <a:lnTo>
                  <a:pt x="16479901" y="0"/>
                </a:lnTo>
                <a:lnTo>
                  <a:pt x="4458716" y="13716000"/>
                </a:lnTo>
                <a:lnTo>
                  <a:pt x="0" y="13716000"/>
                </a:lnTo>
                <a:close/>
              </a:path>
            </a:pathLst>
          </a:custGeom>
          <a:solidFill>
            <a:srgbClr val="E93C2B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38" name="Google Shape;238;p18"/>
          <p:cNvSpPr/>
          <p:nvPr/>
        </p:nvSpPr>
        <p:spPr>
          <a:xfrm>
            <a:off x="7949290" y="0"/>
            <a:ext cx="10349390" cy="10287000"/>
          </a:xfrm>
          <a:custGeom>
            <a:avLst/>
            <a:gdLst/>
            <a:ahLst/>
            <a:cxnLst/>
            <a:rect l="l" t="t" r="r" b="b"/>
            <a:pathLst>
              <a:path w="13799186" h="13716000" extrusionOk="0">
                <a:moveTo>
                  <a:pt x="12021185" y="0"/>
                </a:moveTo>
                <a:lnTo>
                  <a:pt x="12073001" y="0"/>
                </a:lnTo>
                <a:lnTo>
                  <a:pt x="13799186" y="0"/>
                </a:lnTo>
                <a:lnTo>
                  <a:pt x="13799186" y="3058541"/>
                </a:lnTo>
                <a:lnTo>
                  <a:pt x="13799186" y="13716000"/>
                </a:lnTo>
                <a:lnTo>
                  <a:pt x="4458716" y="13716000"/>
                </a:lnTo>
                <a:lnTo>
                  <a:pt x="51816" y="13716000"/>
                </a:lnTo>
                <a:lnTo>
                  <a:pt x="0" y="13716000"/>
                </a:lnTo>
                <a:close/>
              </a:path>
            </a:pathLst>
          </a:custGeom>
          <a:solidFill>
            <a:srgbClr val="4F0F0F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39" name="Google Shape;239;p18"/>
          <p:cNvSpPr txBox="1"/>
          <p:nvPr/>
        </p:nvSpPr>
        <p:spPr>
          <a:xfrm>
            <a:off x="265632" y="51978"/>
            <a:ext cx="12649515" cy="407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625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Thank you for attending the 2025 Miss Jabberwock Pageant Interest Meeting. Please join us for light refreshments.</a:t>
            </a:r>
            <a:endParaRPr dirty="0"/>
          </a:p>
          <a:p>
            <a:pPr marL="0" marR="0" lvl="0" indent="0" algn="l" rtl="0">
              <a:lnSpc>
                <a:spcPct val="14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625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 </a:t>
            </a:r>
            <a:endParaRPr dirty="0"/>
          </a:p>
        </p:txBody>
      </p:sp>
      <p:sp>
        <p:nvSpPr>
          <p:cNvPr id="240" name="Google Shape;240;p18" descr="Red Cupcake Stock Illustrations – 10,589 Red Cupcake Stock Illustrations,  Vectors &amp; Clipart - Dreamstime"/>
          <p:cNvSpPr/>
          <p:nvPr/>
        </p:nvSpPr>
        <p:spPr>
          <a:xfrm>
            <a:off x="13311192" y="4257906"/>
            <a:ext cx="4334291" cy="5360835"/>
          </a:xfrm>
          <a:custGeom>
            <a:avLst/>
            <a:gdLst/>
            <a:ahLst/>
            <a:cxnLst/>
            <a:rect l="l" t="t" r="r" b="b"/>
            <a:pathLst>
              <a:path w="4334291" h="5360835" extrusionOk="0">
                <a:moveTo>
                  <a:pt x="0" y="0"/>
                </a:moveTo>
                <a:lnTo>
                  <a:pt x="4334290" y="0"/>
                </a:lnTo>
                <a:lnTo>
                  <a:pt x="4334290" y="5360835"/>
                </a:lnTo>
                <a:lnTo>
                  <a:pt x="0" y="536083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r="-8270"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"/>
          <p:cNvSpPr/>
          <p:nvPr/>
        </p:nvSpPr>
        <p:spPr>
          <a:xfrm>
            <a:off x="14623902" y="6106317"/>
            <a:ext cx="3664077" cy="4180714"/>
          </a:xfrm>
          <a:custGeom>
            <a:avLst/>
            <a:gdLst/>
            <a:ahLst/>
            <a:cxnLst/>
            <a:rect l="l" t="t" r="r" b="b"/>
            <a:pathLst>
              <a:path w="4885436" h="5574284" extrusionOk="0">
                <a:moveTo>
                  <a:pt x="4885436" y="0"/>
                </a:moveTo>
                <a:lnTo>
                  <a:pt x="4885436" y="5574284"/>
                </a:lnTo>
                <a:lnTo>
                  <a:pt x="0" y="5574284"/>
                </a:lnTo>
                <a:close/>
              </a:path>
            </a:pathLst>
          </a:custGeom>
          <a:solidFill>
            <a:srgbClr val="C91414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99" name="Google Shape;99;p2"/>
          <p:cNvSpPr/>
          <p:nvPr/>
        </p:nvSpPr>
        <p:spPr>
          <a:xfrm rot="10800000">
            <a:off x="23" y="-28"/>
            <a:ext cx="3664077" cy="4180712"/>
          </a:xfrm>
          <a:custGeom>
            <a:avLst/>
            <a:gdLst/>
            <a:ahLst/>
            <a:cxnLst/>
            <a:rect l="l" t="t" r="r" b="b"/>
            <a:pathLst>
              <a:path w="4885436" h="5574284" extrusionOk="0">
                <a:moveTo>
                  <a:pt x="4885436" y="0"/>
                </a:moveTo>
                <a:lnTo>
                  <a:pt x="4885436" y="5574284"/>
                </a:lnTo>
                <a:lnTo>
                  <a:pt x="0" y="5574284"/>
                </a:lnTo>
                <a:close/>
              </a:path>
            </a:pathLst>
          </a:custGeom>
          <a:solidFill>
            <a:srgbClr val="C91414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00" name="Google Shape;100;p2"/>
          <p:cNvSpPr/>
          <p:nvPr/>
        </p:nvSpPr>
        <p:spPr>
          <a:xfrm>
            <a:off x="9588132" y="1564257"/>
            <a:ext cx="4807163" cy="7158488"/>
          </a:xfrm>
          <a:custGeom>
            <a:avLst/>
            <a:gdLst/>
            <a:ahLst/>
            <a:cxnLst/>
            <a:rect l="l" t="t" r="r" b="b"/>
            <a:pathLst>
              <a:path w="4807163" h="7158488" extrusionOk="0">
                <a:moveTo>
                  <a:pt x="0" y="0"/>
                </a:moveTo>
                <a:lnTo>
                  <a:pt x="4807163" y="0"/>
                </a:lnTo>
                <a:lnTo>
                  <a:pt x="4807163" y="7158487"/>
                </a:lnTo>
                <a:lnTo>
                  <a:pt x="0" y="715848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01" name="Google Shape;101;p2"/>
          <p:cNvSpPr txBox="1"/>
          <p:nvPr/>
        </p:nvSpPr>
        <p:spPr>
          <a:xfrm>
            <a:off x="1293589" y="971550"/>
            <a:ext cx="9184950" cy="94538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374055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3199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101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GETTING TO KNOW YOU</a:t>
            </a:r>
            <a:endParaRPr dirty="0"/>
          </a:p>
          <a:p>
            <a:pPr marL="0" marR="0" lvl="0" indent="0" algn="ctr" rtl="0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101" b="0" i="0" u="none" strike="noStrike" cap="none" dirty="0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  <a:p>
            <a:pPr marL="0" marR="0" lvl="0" indent="0" algn="ctr" rtl="0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101" b="0" i="0" u="none" strike="noStrike" cap="none" dirty="0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  <a:p>
            <a:pPr marL="0" marR="0" lvl="0" indent="0" algn="l" rtl="0">
              <a:lnSpc>
                <a:spcPct val="13202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25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Introduce yourself:</a:t>
            </a:r>
            <a:endParaRPr dirty="0"/>
          </a:p>
          <a:p>
            <a:pPr marL="826018" marR="0" lvl="1" indent="-413009" algn="l" rtl="0">
              <a:lnSpc>
                <a:spcPct val="13202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25"/>
              <a:buFont typeface="Arial"/>
              <a:buChar char="•"/>
            </a:pPr>
            <a:r>
              <a:rPr lang="en-US" sz="3825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Your name</a:t>
            </a:r>
            <a:endParaRPr dirty="0"/>
          </a:p>
          <a:p>
            <a:pPr marL="826018" marR="0" lvl="1" indent="-413009" algn="l" rtl="0">
              <a:lnSpc>
                <a:spcPct val="13202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25"/>
              <a:buFont typeface="Arial"/>
              <a:buChar char="•"/>
            </a:pPr>
            <a:r>
              <a:rPr lang="en-US" sz="3825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Your school</a:t>
            </a:r>
            <a:endParaRPr dirty="0"/>
          </a:p>
          <a:p>
            <a:pPr marL="826018" marR="0" lvl="1" indent="-413009" algn="l" rtl="0">
              <a:lnSpc>
                <a:spcPct val="13202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25"/>
              <a:buFont typeface="Arial"/>
              <a:buChar char="•"/>
            </a:pPr>
            <a:r>
              <a:rPr lang="en-US" sz="3825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Who is here with you today?</a:t>
            </a:r>
            <a:endParaRPr dirty="0"/>
          </a:p>
          <a:p>
            <a:pPr marL="826018" marR="0" lvl="1" indent="-413009" algn="l" rtl="0">
              <a:lnSpc>
                <a:spcPct val="13202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25"/>
              <a:buFont typeface="Arial"/>
              <a:buChar char="•"/>
            </a:pPr>
            <a:r>
              <a:rPr lang="en-US" sz="3825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One interesting </a:t>
            </a:r>
            <a:r>
              <a:rPr lang="en-US" sz="3825" dirty="0">
                <a:latin typeface="Calistoga"/>
                <a:ea typeface="Calistoga"/>
                <a:cs typeface="Calistoga"/>
                <a:sym typeface="Calistoga"/>
              </a:rPr>
              <a:t>f</a:t>
            </a:r>
            <a:r>
              <a:rPr lang="en-US" sz="3825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act</a:t>
            </a:r>
            <a:endParaRPr dirty="0"/>
          </a:p>
          <a:p>
            <a:pPr marL="678227" marR="0" lvl="1" indent="-339113" algn="l" rtl="0">
              <a:lnSpc>
                <a:spcPct val="110013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825" b="0" i="0" u="none" strike="noStrike" cap="none" dirty="0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  <a:p>
            <a:pPr marL="678227" marR="0" lvl="1" indent="-339113" algn="l" rtl="0">
              <a:lnSpc>
                <a:spcPct val="110013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825" b="0" i="0" u="none" strike="noStrike" cap="none" dirty="0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  <a:p>
            <a:pPr marL="678227" marR="0" lvl="1" indent="-339113" algn="l" rtl="0">
              <a:lnSpc>
                <a:spcPct val="110013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825" b="0" i="0" u="none" strike="noStrike" cap="none" dirty="0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"/>
          <p:cNvSpPr/>
          <p:nvPr/>
        </p:nvSpPr>
        <p:spPr>
          <a:xfrm>
            <a:off x="14754904" y="6255789"/>
            <a:ext cx="3533075" cy="4031240"/>
          </a:xfrm>
          <a:custGeom>
            <a:avLst/>
            <a:gdLst/>
            <a:ahLst/>
            <a:cxnLst/>
            <a:rect l="l" t="t" r="r" b="b"/>
            <a:pathLst>
              <a:path w="4885436" h="5574284" extrusionOk="0">
                <a:moveTo>
                  <a:pt x="4885436" y="0"/>
                </a:moveTo>
                <a:lnTo>
                  <a:pt x="4885436" y="5574284"/>
                </a:lnTo>
                <a:lnTo>
                  <a:pt x="0" y="5574284"/>
                </a:lnTo>
                <a:close/>
              </a:path>
            </a:pathLst>
          </a:custGeom>
          <a:solidFill>
            <a:srgbClr val="C91414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07" name="Google Shape;107;p3"/>
          <p:cNvSpPr/>
          <p:nvPr/>
        </p:nvSpPr>
        <p:spPr>
          <a:xfrm rot="10800000">
            <a:off x="20" y="-26"/>
            <a:ext cx="3270284" cy="3848194"/>
          </a:xfrm>
          <a:custGeom>
            <a:avLst/>
            <a:gdLst/>
            <a:ahLst/>
            <a:cxnLst/>
            <a:rect l="l" t="t" r="r" b="b"/>
            <a:pathLst>
              <a:path w="4737155" h="5574284" extrusionOk="0">
                <a:moveTo>
                  <a:pt x="4737155" y="0"/>
                </a:moveTo>
                <a:lnTo>
                  <a:pt x="4737155" y="5574284"/>
                </a:lnTo>
                <a:lnTo>
                  <a:pt x="0" y="5574284"/>
                </a:lnTo>
                <a:close/>
              </a:path>
            </a:pathLst>
          </a:custGeom>
          <a:solidFill>
            <a:srgbClr val="C91414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08" name="Google Shape;108;p3"/>
          <p:cNvSpPr txBox="1"/>
          <p:nvPr/>
        </p:nvSpPr>
        <p:spPr>
          <a:xfrm>
            <a:off x="0" y="364588"/>
            <a:ext cx="18403931" cy="9262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352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3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0" i="0" u="sng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Jabberwock is…</a:t>
            </a:r>
            <a:endParaRPr dirty="0"/>
          </a:p>
          <a:p>
            <a:pPr marL="0" marR="0" lvl="0" indent="0" algn="ctr" rtl="0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800" b="0" i="0" u="sng" strike="noStrike" cap="none" dirty="0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  <a:p>
            <a:pPr marL="0" marR="0" lvl="0" indent="0" algn="l" rtl="0">
              <a:lnSpc>
                <a:spcPct val="13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	A cultural enrichment activity distinctive to Delta Sigma Theta Sorority, Inc.;</a:t>
            </a:r>
            <a:endParaRPr dirty="0"/>
          </a:p>
          <a:p>
            <a:pPr marL="0" marR="0" lvl="0" indent="0" algn="l" rtl="0">
              <a:lnSpc>
                <a:spcPct val="13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 </a:t>
            </a:r>
            <a:endParaRPr dirty="0"/>
          </a:p>
          <a:p>
            <a:pPr marL="0" marR="0" lvl="0" indent="0" algn="l" rtl="0">
              <a:lnSpc>
                <a:spcPct val="13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	A fundraising activity sponsored by Delta chapters across the United States since   	1925;</a:t>
            </a:r>
            <a:endParaRPr dirty="0"/>
          </a:p>
          <a:p>
            <a:pPr marL="0" marR="0" lvl="0" indent="0" algn="l" rtl="0">
              <a:lnSpc>
                <a:spcPct val="13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 </a:t>
            </a:r>
            <a:endParaRPr dirty="0"/>
          </a:p>
          <a:p>
            <a:pPr marL="0" marR="0" lvl="0" indent="0" algn="l" rtl="0">
              <a:lnSpc>
                <a:spcPct val="13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	A gala event for high school seniors to compete for scholarships and other awards </a:t>
            </a:r>
            <a:endParaRPr dirty="0"/>
          </a:p>
          <a:p>
            <a:pPr marL="0" marR="0" lvl="0" indent="0" algn="l" rtl="0">
              <a:lnSpc>
                <a:spcPct val="132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0" i="0" u="none" strike="noStrike" cap="none" dirty="0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  <a:p>
            <a:pPr marL="0" marR="0" lvl="0" indent="0" algn="l" rtl="0">
              <a:lnSpc>
                <a:spcPct val="13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	The title is taken from Lewis Carroll’s tale, </a:t>
            </a:r>
            <a:r>
              <a:rPr lang="en-US" sz="3600" b="0" i="1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Alice’s Adventures in Wonderland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.</a:t>
            </a:r>
            <a:endParaRPr dirty="0"/>
          </a:p>
          <a:p>
            <a:pPr marL="0" marR="0" lvl="0" indent="0" algn="l" rtl="0">
              <a:lnSpc>
                <a:spcPct val="13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 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"/>
          <p:cNvSpPr/>
          <p:nvPr/>
        </p:nvSpPr>
        <p:spPr>
          <a:xfrm>
            <a:off x="14623902" y="6106317"/>
            <a:ext cx="3664077" cy="4180714"/>
          </a:xfrm>
          <a:custGeom>
            <a:avLst/>
            <a:gdLst/>
            <a:ahLst/>
            <a:cxnLst/>
            <a:rect l="l" t="t" r="r" b="b"/>
            <a:pathLst>
              <a:path w="4885436" h="5574284" extrusionOk="0">
                <a:moveTo>
                  <a:pt x="4885436" y="0"/>
                </a:moveTo>
                <a:lnTo>
                  <a:pt x="4885436" y="5574284"/>
                </a:lnTo>
                <a:lnTo>
                  <a:pt x="0" y="5574284"/>
                </a:lnTo>
                <a:close/>
              </a:path>
            </a:pathLst>
          </a:custGeom>
          <a:solidFill>
            <a:srgbClr val="C91414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14" name="Google Shape;114;p4"/>
          <p:cNvSpPr/>
          <p:nvPr/>
        </p:nvSpPr>
        <p:spPr>
          <a:xfrm rot="10800000">
            <a:off x="23" y="-28"/>
            <a:ext cx="3664077" cy="4180712"/>
          </a:xfrm>
          <a:custGeom>
            <a:avLst/>
            <a:gdLst/>
            <a:ahLst/>
            <a:cxnLst/>
            <a:rect l="l" t="t" r="r" b="b"/>
            <a:pathLst>
              <a:path w="4885436" h="5574284" extrusionOk="0">
                <a:moveTo>
                  <a:pt x="4885436" y="0"/>
                </a:moveTo>
                <a:lnTo>
                  <a:pt x="4885436" y="5574284"/>
                </a:lnTo>
                <a:lnTo>
                  <a:pt x="0" y="5574284"/>
                </a:lnTo>
                <a:close/>
              </a:path>
            </a:pathLst>
          </a:custGeom>
          <a:solidFill>
            <a:srgbClr val="C91414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15" name="Google Shape;115;p4"/>
          <p:cNvSpPr txBox="1"/>
          <p:nvPr/>
        </p:nvSpPr>
        <p:spPr>
          <a:xfrm>
            <a:off x="1613068" y="503557"/>
            <a:ext cx="16674900" cy="101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286055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19103" marR="0" lvl="1" indent="-359552" algn="ctr" rtl="0">
              <a:lnSpc>
                <a:spcPct val="1295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973" b="0" i="0" u="none" strike="noStrike" cap="non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Major Components of the Jabberwock Experience</a:t>
            </a:r>
            <a:endParaRPr/>
          </a:p>
          <a:p>
            <a:pPr marL="719103" marR="0" lvl="1" indent="-359552" algn="ctr" rtl="0">
              <a:lnSpc>
                <a:spcPct val="129599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973" b="0" i="0" u="none" strike="noStrike" cap="none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  <a:p>
            <a:pPr marL="719103" marR="0" lvl="1" indent="-359552" algn="l" rtl="0">
              <a:lnSpc>
                <a:spcPct val="1295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Char char="•"/>
            </a:pPr>
            <a:r>
              <a:rPr lang="en-US" sz="3973" b="0" i="0" u="none" strike="noStrike" cap="non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Cultural Enrichment Activities</a:t>
            </a:r>
            <a:endParaRPr/>
          </a:p>
          <a:p>
            <a:pPr marL="719103" marR="0" lvl="1" indent="-359552" algn="l" rtl="0">
              <a:lnSpc>
                <a:spcPct val="1295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Char char="•"/>
            </a:pPr>
            <a:r>
              <a:rPr lang="en-US" sz="3973" b="0" i="0" u="none" strike="noStrike" cap="non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Community Service Projects</a:t>
            </a:r>
            <a:endParaRPr/>
          </a:p>
          <a:p>
            <a:pPr marL="719103" marR="0" lvl="1" indent="-359552" algn="l" rtl="0">
              <a:lnSpc>
                <a:spcPct val="1295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Char char="•"/>
            </a:pPr>
            <a:r>
              <a:rPr lang="en-US" sz="3973" b="0" i="0" u="none" strike="noStrike" cap="non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Fundraising</a:t>
            </a:r>
            <a:endParaRPr/>
          </a:p>
          <a:p>
            <a:pPr marL="719103" marR="0" lvl="1" indent="-359552" algn="l" rtl="0">
              <a:lnSpc>
                <a:spcPct val="1295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Char char="•"/>
            </a:pPr>
            <a:r>
              <a:rPr lang="en-US" sz="3973" b="0" i="0" u="none" strike="noStrike" cap="non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Talent Presentation</a:t>
            </a:r>
            <a:endParaRPr/>
          </a:p>
          <a:p>
            <a:pPr marL="719103" marR="0" lvl="1" indent="-359552" algn="l" rtl="0">
              <a:lnSpc>
                <a:spcPct val="1295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73"/>
              <a:buFont typeface="Arial"/>
              <a:buChar char="•"/>
            </a:pPr>
            <a:r>
              <a:rPr lang="en-US" sz="3973" b="0" i="0" u="none" strike="noStrike" cap="non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Jabberwock Pageant</a:t>
            </a:r>
            <a:endParaRPr/>
          </a:p>
          <a:p>
            <a:pPr marL="513645" marR="0" lvl="1" indent="-256823" algn="ctr" rtl="0">
              <a:lnSpc>
                <a:spcPct val="9257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973" b="0" i="0" u="none" strike="noStrike" cap="none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  <a:p>
            <a:pPr marL="0" marR="0" lvl="0" indent="0" algn="ctr" rtl="0">
              <a:lnSpc>
                <a:spcPct val="9257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973" b="0" i="0" u="none" strike="noStrike" cap="none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  <a:p>
            <a:pPr marL="513645" marR="0" lvl="1" indent="-256823" algn="l" rtl="0">
              <a:lnSpc>
                <a:spcPct val="12959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38">
                <a:latin typeface="Calistoga"/>
                <a:ea typeface="Calistoga"/>
                <a:cs typeface="Calistoga"/>
                <a:sym typeface="Calistoga"/>
              </a:rPr>
              <a:t>                  </a:t>
            </a:r>
            <a:r>
              <a:rPr lang="en-US" sz="2838" b="0" i="0" u="none" strike="noStrike" cap="non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**Jabberwockettes are encouraged to participate in all five components.**</a:t>
            </a:r>
            <a:endParaRPr/>
          </a:p>
          <a:p>
            <a:pPr marL="513645" marR="0" lvl="1" indent="-256823" algn="l" rtl="0">
              <a:lnSpc>
                <a:spcPct val="129598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38" b="0" i="0" u="none" strike="noStrike" cap="none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  <a:p>
            <a:pPr marL="513645" marR="0" lvl="1" indent="-256823" algn="l" rtl="0">
              <a:lnSpc>
                <a:spcPct val="129598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38" b="0" i="0" u="none" strike="noStrike" cap="none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  <a:p>
            <a:pPr marL="513645" marR="0" lvl="1" indent="-256823" algn="ctr" rtl="0">
              <a:lnSpc>
                <a:spcPct val="129598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38" b="0" i="0" u="none" strike="noStrike" cap="none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  <a:p>
            <a:pPr marL="513645" marR="0" lvl="1" indent="-256823" algn="ctr" rtl="0">
              <a:lnSpc>
                <a:spcPct val="129598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38" b="0" i="0" u="none" strike="noStrike" cap="none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"/>
          <p:cNvSpPr/>
          <p:nvPr/>
        </p:nvSpPr>
        <p:spPr>
          <a:xfrm>
            <a:off x="15134289" y="6688661"/>
            <a:ext cx="3153694" cy="3598366"/>
          </a:xfrm>
          <a:custGeom>
            <a:avLst/>
            <a:gdLst/>
            <a:ahLst/>
            <a:cxnLst/>
            <a:rect l="l" t="t" r="r" b="b"/>
            <a:pathLst>
              <a:path w="4885436" h="5574284" extrusionOk="0">
                <a:moveTo>
                  <a:pt x="4885436" y="0"/>
                </a:moveTo>
                <a:lnTo>
                  <a:pt x="4885436" y="5574284"/>
                </a:lnTo>
                <a:lnTo>
                  <a:pt x="0" y="5574284"/>
                </a:lnTo>
                <a:close/>
              </a:path>
            </a:pathLst>
          </a:custGeom>
          <a:solidFill>
            <a:srgbClr val="C91414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21" name="Google Shape;121;p5"/>
          <p:cNvSpPr/>
          <p:nvPr/>
        </p:nvSpPr>
        <p:spPr>
          <a:xfrm rot="10800000">
            <a:off x="19" y="-24"/>
            <a:ext cx="3095004" cy="3531401"/>
          </a:xfrm>
          <a:custGeom>
            <a:avLst/>
            <a:gdLst/>
            <a:ahLst/>
            <a:cxnLst/>
            <a:rect l="l" t="t" r="r" b="b"/>
            <a:pathLst>
              <a:path w="4885436" h="5574284" extrusionOk="0">
                <a:moveTo>
                  <a:pt x="4885436" y="0"/>
                </a:moveTo>
                <a:lnTo>
                  <a:pt x="4885436" y="5574284"/>
                </a:lnTo>
                <a:lnTo>
                  <a:pt x="0" y="5574284"/>
                </a:lnTo>
                <a:close/>
              </a:path>
            </a:pathLst>
          </a:custGeom>
          <a:solidFill>
            <a:srgbClr val="C91414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22" name="Google Shape;122;p5"/>
          <p:cNvSpPr txBox="1"/>
          <p:nvPr/>
        </p:nvSpPr>
        <p:spPr>
          <a:xfrm>
            <a:off x="1028700" y="198091"/>
            <a:ext cx="17625465" cy="8349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 b="0" i="0" u="sng" strike="noStrike" cap="non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Jabberwock Activities</a:t>
            </a:r>
            <a:endParaRPr/>
          </a:p>
          <a:p>
            <a:pPr marL="0" marR="0" lvl="0" indent="0" algn="ctr" rtl="0">
              <a:lnSpc>
                <a:spcPct val="14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200" b="0" i="0" u="sng" strike="noStrike" cap="none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  <a:p>
            <a:pPr marL="760095" marR="0" lvl="1" indent="-380047" algn="l" rtl="0">
              <a:lnSpc>
                <a:spcPct val="14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Char char="•"/>
            </a:pPr>
            <a:r>
              <a:rPr lang="en-US" sz="4200" b="0" i="0" u="none" strike="noStrike" cap="non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Parent/Jabberwockette Meetings</a:t>
            </a:r>
            <a:endParaRPr/>
          </a:p>
          <a:p>
            <a:pPr marL="760095" marR="0" lvl="1" indent="-380047" algn="l" rtl="0">
              <a:lnSpc>
                <a:spcPct val="14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Char char="•"/>
            </a:pPr>
            <a:r>
              <a:rPr lang="en-US" sz="4200" b="0" i="0" u="none" strike="noStrike" cap="non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Bonding Activities</a:t>
            </a:r>
            <a:endParaRPr/>
          </a:p>
          <a:p>
            <a:pPr marL="760095" marR="0" lvl="1" indent="-380047" algn="l" rtl="0">
              <a:lnSpc>
                <a:spcPct val="14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Char char="•"/>
            </a:pPr>
            <a:r>
              <a:rPr lang="en-US" sz="4200" b="0" i="0" u="none" strike="noStrike" cap="non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Introduction of Jabberwockettes and Parents at Chapter Meeting</a:t>
            </a:r>
            <a:endParaRPr/>
          </a:p>
          <a:p>
            <a:pPr marL="760095" marR="0" lvl="1" indent="-380047" algn="l" rtl="0">
              <a:lnSpc>
                <a:spcPct val="14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Char char="•"/>
            </a:pPr>
            <a:r>
              <a:rPr lang="en-US" sz="4200" b="0" i="0" u="none" strike="noStrike" cap="non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Community Service Projects</a:t>
            </a:r>
            <a:endParaRPr/>
          </a:p>
          <a:p>
            <a:pPr marL="760095" marR="0" lvl="1" indent="-380047" algn="l" rtl="0">
              <a:lnSpc>
                <a:spcPct val="14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Char char="•"/>
            </a:pPr>
            <a:r>
              <a:rPr lang="en-US" sz="4200" b="0" i="0" u="none" strike="noStrike" cap="non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Fundraising</a:t>
            </a:r>
            <a:endParaRPr/>
          </a:p>
          <a:p>
            <a:pPr marL="760095" marR="0" lvl="1" indent="-380047" algn="l" rtl="0">
              <a:lnSpc>
                <a:spcPct val="14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Char char="•"/>
            </a:pPr>
            <a:r>
              <a:rPr lang="en-US" sz="4200" b="0" i="0" u="none" strike="noStrike" cap="non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Father/Daughter Event</a:t>
            </a:r>
            <a:endParaRPr/>
          </a:p>
          <a:p>
            <a:pPr marL="760095" marR="0" lvl="1" indent="-380047" algn="l" rtl="0">
              <a:lnSpc>
                <a:spcPct val="14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Char char="•"/>
            </a:pPr>
            <a:r>
              <a:rPr lang="en-US" sz="4200" b="0" i="0" u="none" strike="noStrike" cap="non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Mother/Daughter Event</a:t>
            </a:r>
            <a:endParaRPr/>
          </a:p>
          <a:p>
            <a:pPr marL="760095" marR="0" lvl="1" indent="-380047" algn="l" rtl="0">
              <a:lnSpc>
                <a:spcPct val="14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Char char="•"/>
            </a:pPr>
            <a:r>
              <a:rPr lang="en-US" sz="4200" b="0" i="0" u="none" strike="noStrike" cap="non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Talent Rehearsals &amp; Presentation</a:t>
            </a:r>
            <a:endParaRPr/>
          </a:p>
          <a:p>
            <a:pPr marL="760095" marR="0" lvl="1" indent="-380047" algn="l" rtl="0">
              <a:lnSpc>
                <a:spcPct val="14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Char char="•"/>
            </a:pPr>
            <a:r>
              <a:rPr lang="en-US" sz="4200" b="0" i="0" u="none" strike="noStrike" cap="non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Pageant Rehearsals &amp; Pageant Presentation 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1414"/>
        </a:solidFill>
        <a:effectLst/>
      </p:bgPr>
    </p:bg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"/>
          <p:cNvSpPr/>
          <p:nvPr/>
        </p:nvSpPr>
        <p:spPr>
          <a:xfrm>
            <a:off x="14623902" y="6106317"/>
            <a:ext cx="3664077" cy="4180714"/>
          </a:xfrm>
          <a:custGeom>
            <a:avLst/>
            <a:gdLst/>
            <a:ahLst/>
            <a:cxnLst/>
            <a:rect l="l" t="t" r="r" b="b"/>
            <a:pathLst>
              <a:path w="4885436" h="5574284" extrusionOk="0">
                <a:moveTo>
                  <a:pt x="4885436" y="0"/>
                </a:moveTo>
                <a:lnTo>
                  <a:pt x="4885436" y="5574284"/>
                </a:lnTo>
                <a:lnTo>
                  <a:pt x="0" y="557428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28" name="Google Shape;128;p6"/>
          <p:cNvSpPr/>
          <p:nvPr/>
        </p:nvSpPr>
        <p:spPr>
          <a:xfrm rot="10800000">
            <a:off x="23" y="-28"/>
            <a:ext cx="3664077" cy="4180712"/>
          </a:xfrm>
          <a:custGeom>
            <a:avLst/>
            <a:gdLst/>
            <a:ahLst/>
            <a:cxnLst/>
            <a:rect l="l" t="t" r="r" b="b"/>
            <a:pathLst>
              <a:path w="4885436" h="5574284" extrusionOk="0">
                <a:moveTo>
                  <a:pt x="4885436" y="0"/>
                </a:moveTo>
                <a:lnTo>
                  <a:pt x="4885436" y="5574284"/>
                </a:lnTo>
                <a:lnTo>
                  <a:pt x="0" y="557428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29" name="Google Shape;129;p6"/>
          <p:cNvSpPr txBox="1"/>
          <p:nvPr/>
        </p:nvSpPr>
        <p:spPr>
          <a:xfrm>
            <a:off x="331268" y="152415"/>
            <a:ext cx="17625465" cy="930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 b="0" i="0" u="sng" strike="noStrike" cap="none" dirty="0">
                <a:solidFill>
                  <a:srgbClr val="FFFFFF"/>
                </a:solidFill>
                <a:latin typeface="Calistoga"/>
                <a:ea typeface="Calistoga"/>
                <a:cs typeface="Calistoga"/>
                <a:sym typeface="Calistoga"/>
              </a:rPr>
              <a:t>Jabberwock Subcommittees</a:t>
            </a:r>
            <a:r>
              <a:rPr lang="en-US" sz="4200" b="0" i="0" u="none" strike="noStrike" cap="none" dirty="0">
                <a:solidFill>
                  <a:srgbClr val="FFFFFF"/>
                </a:solidFill>
                <a:latin typeface="Calistoga"/>
                <a:ea typeface="Calistoga"/>
                <a:cs typeface="Calistoga"/>
                <a:sym typeface="Calistoga"/>
              </a:rPr>
              <a:t> Chair(s)</a:t>
            </a:r>
            <a:endParaRPr dirty="0"/>
          </a:p>
        </p:txBody>
      </p:sp>
      <p:sp>
        <p:nvSpPr>
          <p:cNvPr id="130" name="Google Shape;130;p6"/>
          <p:cNvSpPr txBox="1"/>
          <p:nvPr/>
        </p:nvSpPr>
        <p:spPr>
          <a:xfrm>
            <a:off x="2327928" y="1244491"/>
            <a:ext cx="7762224" cy="65855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760095" marR="0" lvl="1" indent="-380046" algn="l" rtl="0">
              <a:lnSpc>
                <a:spcPct val="18001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99"/>
              <a:buFont typeface="Arial"/>
              <a:buChar char="•"/>
            </a:pPr>
            <a:r>
              <a:rPr lang="en-US" sz="4199" b="0" i="0" u="none" strike="noStrike" cap="non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Awards</a:t>
            </a:r>
            <a:endParaRPr/>
          </a:p>
          <a:p>
            <a:pPr marL="760095" marR="0" lvl="1" indent="-380046" algn="l" rtl="0">
              <a:lnSpc>
                <a:spcPct val="18001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99"/>
              <a:buFont typeface="Arial"/>
              <a:buChar char="•"/>
            </a:pPr>
            <a:r>
              <a:rPr lang="en-US" sz="4199" b="0" i="0" u="none" strike="noStrike" cap="non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Bonding </a:t>
            </a:r>
            <a:endParaRPr/>
          </a:p>
          <a:p>
            <a:pPr marL="760095" marR="0" lvl="1" indent="-380046" algn="l" rtl="0">
              <a:lnSpc>
                <a:spcPct val="18001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99"/>
              <a:buFont typeface="Arial"/>
              <a:buChar char="•"/>
            </a:pPr>
            <a:r>
              <a:rPr lang="en-US" sz="4199" b="0" i="0" u="none" strike="noStrike" cap="non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Community Service</a:t>
            </a:r>
            <a:endParaRPr/>
          </a:p>
          <a:p>
            <a:pPr marL="760095" marR="0" lvl="1" indent="-380046" algn="l" rtl="0">
              <a:lnSpc>
                <a:spcPct val="18001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99"/>
              <a:buFont typeface="Arial"/>
              <a:buChar char="•"/>
            </a:pPr>
            <a:r>
              <a:rPr lang="en-US" sz="4199" b="0" i="0" u="none" strike="noStrike" cap="non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Decorations</a:t>
            </a:r>
            <a:endParaRPr/>
          </a:p>
          <a:p>
            <a:pPr marL="760095" marR="0" lvl="1" indent="-380046" algn="l" rtl="0">
              <a:lnSpc>
                <a:spcPct val="18001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99"/>
              <a:buFont typeface="Arial"/>
              <a:buChar char="•"/>
            </a:pPr>
            <a:r>
              <a:rPr lang="en-US" sz="4199" b="0" i="0" u="none" strike="noStrike" cap="non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Father/Daughter</a:t>
            </a:r>
            <a:endParaRPr/>
          </a:p>
          <a:p>
            <a:pPr marL="760095" marR="0" lvl="1" indent="-380046" algn="l" rtl="0">
              <a:lnSpc>
                <a:spcPct val="18001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99"/>
              <a:buFont typeface="Arial"/>
              <a:buChar char="•"/>
            </a:pPr>
            <a:r>
              <a:rPr lang="en-US" sz="4199" b="0" i="0" u="none" strike="noStrike" cap="non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Mother/Daughter</a:t>
            </a:r>
            <a:endParaRPr/>
          </a:p>
          <a:p>
            <a:pPr marL="760095" marR="0" lvl="1" indent="-380046" algn="l" rtl="0">
              <a:lnSpc>
                <a:spcPct val="18001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99"/>
              <a:buFont typeface="Arial"/>
              <a:buChar char="•"/>
            </a:pPr>
            <a:r>
              <a:rPr lang="en-US" sz="4199" b="0" i="0" u="none" strike="noStrike" cap="non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Finance</a:t>
            </a:r>
            <a:endParaRPr/>
          </a:p>
        </p:txBody>
      </p:sp>
      <p:sp>
        <p:nvSpPr>
          <p:cNvPr id="131" name="Google Shape;131;p6"/>
          <p:cNvSpPr txBox="1"/>
          <p:nvPr/>
        </p:nvSpPr>
        <p:spPr>
          <a:xfrm>
            <a:off x="11032560" y="1244491"/>
            <a:ext cx="7255442" cy="65855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760095" marR="0" lvl="1" indent="-380047" algn="l" rtl="0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Char char="•"/>
            </a:pPr>
            <a:r>
              <a:rPr lang="en-US" sz="4200" b="0" i="0" u="none" strike="noStrike" cap="non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Pageant</a:t>
            </a:r>
            <a:endParaRPr/>
          </a:p>
          <a:p>
            <a:pPr marL="760095" marR="0" lvl="1" indent="-380047" algn="l" rtl="0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Char char="•"/>
            </a:pPr>
            <a:r>
              <a:rPr lang="en-US" sz="4200" b="0" i="0" u="none" strike="noStrike" cap="non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Parade</a:t>
            </a:r>
            <a:endParaRPr/>
          </a:p>
          <a:p>
            <a:pPr marL="760095" marR="0" lvl="1" indent="-380047" algn="l" rtl="0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Char char="•"/>
            </a:pPr>
            <a:r>
              <a:rPr lang="en-US" sz="4200" b="0" i="0" u="none" strike="noStrike" cap="non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Parent Liaison</a:t>
            </a:r>
            <a:endParaRPr/>
          </a:p>
          <a:p>
            <a:pPr marL="760095" marR="0" lvl="1" indent="-380047" algn="l" rtl="0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Char char="•"/>
            </a:pPr>
            <a:r>
              <a:rPr lang="en-US" sz="4200" b="0" i="0" u="none" strike="noStrike" cap="non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Photography</a:t>
            </a:r>
            <a:endParaRPr/>
          </a:p>
          <a:p>
            <a:pPr marL="760095" marR="0" lvl="1" indent="-380047" algn="l" rtl="0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Char char="•"/>
            </a:pPr>
            <a:r>
              <a:rPr lang="en-US" sz="4200" b="0" i="0" u="none" strike="noStrike" cap="non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Souvenir Booklet</a:t>
            </a:r>
            <a:endParaRPr/>
          </a:p>
          <a:p>
            <a:pPr marL="760095" marR="0" lvl="1" indent="-380047" algn="l" rtl="0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Char char="•"/>
            </a:pPr>
            <a:r>
              <a:rPr lang="en-US" sz="4200" b="0" i="0" u="none" strike="noStrike" cap="non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Talent Presentation</a:t>
            </a:r>
            <a:endParaRPr/>
          </a:p>
          <a:p>
            <a:pPr marL="760095" marR="0" lvl="1" indent="-380047" algn="l" rtl="0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Char char="•"/>
            </a:pPr>
            <a:r>
              <a:rPr lang="en-US" sz="4200" b="0" i="0" u="none" strike="noStrike" cap="non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Ushers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7"/>
          <p:cNvSpPr/>
          <p:nvPr/>
        </p:nvSpPr>
        <p:spPr>
          <a:xfrm>
            <a:off x="14623902" y="6106317"/>
            <a:ext cx="3664077" cy="4180714"/>
          </a:xfrm>
          <a:custGeom>
            <a:avLst/>
            <a:gdLst/>
            <a:ahLst/>
            <a:cxnLst/>
            <a:rect l="l" t="t" r="r" b="b"/>
            <a:pathLst>
              <a:path w="4885436" h="5574284" extrusionOk="0">
                <a:moveTo>
                  <a:pt x="4885436" y="0"/>
                </a:moveTo>
                <a:lnTo>
                  <a:pt x="4885436" y="5574284"/>
                </a:lnTo>
                <a:lnTo>
                  <a:pt x="0" y="5574284"/>
                </a:lnTo>
                <a:close/>
              </a:path>
            </a:pathLst>
          </a:custGeom>
          <a:solidFill>
            <a:srgbClr val="C91414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37" name="Google Shape;137;p7"/>
          <p:cNvSpPr/>
          <p:nvPr/>
        </p:nvSpPr>
        <p:spPr>
          <a:xfrm rot="10800000">
            <a:off x="23" y="-28"/>
            <a:ext cx="3664077" cy="4180712"/>
          </a:xfrm>
          <a:custGeom>
            <a:avLst/>
            <a:gdLst/>
            <a:ahLst/>
            <a:cxnLst/>
            <a:rect l="l" t="t" r="r" b="b"/>
            <a:pathLst>
              <a:path w="4885436" h="5574284" extrusionOk="0">
                <a:moveTo>
                  <a:pt x="4885436" y="0"/>
                </a:moveTo>
                <a:lnTo>
                  <a:pt x="4885436" y="5574284"/>
                </a:lnTo>
                <a:lnTo>
                  <a:pt x="0" y="5574284"/>
                </a:lnTo>
                <a:close/>
              </a:path>
            </a:pathLst>
          </a:custGeom>
          <a:solidFill>
            <a:srgbClr val="C91414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38" name="Google Shape;138;p7"/>
          <p:cNvSpPr txBox="1"/>
          <p:nvPr/>
        </p:nvSpPr>
        <p:spPr>
          <a:xfrm>
            <a:off x="1611909" y="889689"/>
            <a:ext cx="15953100" cy="100408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295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43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Eligibility/General Program Rules and Guidelines </a:t>
            </a:r>
            <a:endParaRPr dirty="0"/>
          </a:p>
          <a:p>
            <a:pPr marL="512639" marR="0" lvl="1" indent="-256320" algn="l" rtl="0">
              <a:lnSpc>
                <a:spcPct val="106622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43" b="0" i="0" u="none" strike="noStrike" cap="none" dirty="0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  <a:p>
            <a:pPr marL="512639" marR="0" lvl="1" indent="-256320" algn="l" rtl="0">
              <a:lnSpc>
                <a:spcPct val="12962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32"/>
              <a:buFont typeface="Arial"/>
              <a:buChar char="•"/>
            </a:pPr>
            <a:r>
              <a:rPr lang="en-US" sz="2832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All Jabberwockettes are expected to attend at least 70% of the personal development activities that have been planned. If a Jabberwockette is unable to attend a scheduled activity, she should contact the subcommittee chair(s) of that particular  event.</a:t>
            </a:r>
            <a:endParaRPr dirty="0"/>
          </a:p>
          <a:p>
            <a:pPr marL="512639" marR="0" lvl="1" indent="-256320" algn="l" rtl="0">
              <a:lnSpc>
                <a:spcPct val="129625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32" b="0" i="0" u="none" strike="noStrike" cap="none" dirty="0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  <a:p>
            <a:pPr marL="512639" marR="0" lvl="1" indent="-256320" algn="l" rtl="0">
              <a:lnSpc>
                <a:spcPct val="12962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32"/>
              <a:buFont typeface="Arial"/>
              <a:buChar char="•"/>
            </a:pPr>
            <a:r>
              <a:rPr lang="en-US" sz="2832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Rehearsals are extremely important. If a Jabberwockette is unable to attend a scheduled rehearsal, she must notify the subcommittee chair(s) of the event. </a:t>
            </a:r>
            <a:endParaRPr dirty="0"/>
          </a:p>
          <a:p>
            <a:pPr marL="512639" marR="0" lvl="1" indent="-256320" algn="l" rtl="0">
              <a:lnSpc>
                <a:spcPct val="129625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32" b="0" i="0" u="none" strike="noStrike" cap="none" dirty="0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  <a:p>
            <a:pPr marL="512639" marR="0" lvl="1" indent="-256320" algn="l" rtl="0">
              <a:lnSpc>
                <a:spcPct val="12962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32"/>
              <a:buFont typeface="Arial"/>
              <a:buChar char="•"/>
            </a:pPr>
            <a:r>
              <a:rPr lang="en-US" sz="2832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Talent rehearsals will be on Sundays from 3-5 </a:t>
            </a:r>
            <a:r>
              <a:rPr lang="en-US" sz="2832" b="0" i="0" u="none" strike="noStrike" cap="none" dirty="0" err="1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p.m</a:t>
            </a:r>
            <a:r>
              <a:rPr lang="en-US" sz="2832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, between Oct. 13</a:t>
            </a:r>
            <a:r>
              <a:rPr lang="en-US" sz="2832" dirty="0">
                <a:latin typeface="Calistoga"/>
                <a:ea typeface="Calistoga"/>
                <a:cs typeface="Calistoga"/>
                <a:sym typeface="Calistoga"/>
              </a:rPr>
              <a:t>-</a:t>
            </a:r>
            <a:r>
              <a:rPr lang="en-US" sz="2832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Jan. </a:t>
            </a:r>
            <a:r>
              <a:rPr lang="en-US" sz="2832" dirty="0">
                <a:latin typeface="Calistoga"/>
                <a:ea typeface="Calistoga"/>
                <a:cs typeface="Calistoga"/>
                <a:sym typeface="Calistoga"/>
              </a:rPr>
              <a:t>25 </a:t>
            </a:r>
            <a:r>
              <a:rPr lang="en-US" sz="2832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 (</a:t>
            </a:r>
            <a:r>
              <a:rPr lang="en-US" sz="2832" dirty="0">
                <a:latin typeface="Calistoga"/>
                <a:ea typeface="Calistoga"/>
                <a:cs typeface="Calistoga"/>
                <a:sym typeface="Calistoga"/>
              </a:rPr>
              <a:t>~10</a:t>
            </a:r>
            <a:r>
              <a:rPr lang="en-US" sz="2832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 rehearsals). Pageant rehearsals will be on Sundays from 3-5 p.m. with most rehearsals occurring between </a:t>
            </a:r>
            <a:r>
              <a:rPr lang="en-US" sz="2832" dirty="0">
                <a:latin typeface="Calistoga"/>
                <a:ea typeface="Calistoga"/>
                <a:cs typeface="Calistoga"/>
                <a:sym typeface="Calistoga"/>
              </a:rPr>
              <a:t>Feb</a:t>
            </a:r>
            <a:r>
              <a:rPr lang="en-US" sz="2832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. </a:t>
            </a:r>
            <a:r>
              <a:rPr lang="en-US" sz="2832" dirty="0">
                <a:latin typeface="Calistoga"/>
                <a:ea typeface="Calistoga"/>
                <a:cs typeface="Calistoga"/>
                <a:sym typeface="Calistoga"/>
              </a:rPr>
              <a:t>2-</a:t>
            </a:r>
            <a:r>
              <a:rPr lang="en-US" sz="2832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Apr. </a:t>
            </a:r>
            <a:r>
              <a:rPr lang="en-US" sz="2832" dirty="0">
                <a:latin typeface="Calistoga"/>
                <a:ea typeface="Calistoga"/>
                <a:cs typeface="Calistoga"/>
                <a:sym typeface="Calistoga"/>
              </a:rPr>
              <a:t>5</a:t>
            </a:r>
            <a:r>
              <a:rPr lang="en-US" sz="2832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 (~</a:t>
            </a:r>
            <a:r>
              <a:rPr lang="en-US" sz="2832" dirty="0">
                <a:latin typeface="Calistoga"/>
                <a:ea typeface="Calistoga"/>
                <a:cs typeface="Calistoga"/>
                <a:sym typeface="Calistoga"/>
              </a:rPr>
              <a:t>10 </a:t>
            </a:r>
            <a:r>
              <a:rPr lang="en-US" sz="2832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 rehearsals including day of pageant).</a:t>
            </a:r>
            <a:endParaRPr dirty="0"/>
          </a:p>
          <a:p>
            <a:pPr marL="512639" marR="0" lvl="1" indent="-256320" algn="l" rtl="0">
              <a:lnSpc>
                <a:spcPct val="129625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32" b="0" i="0" u="none" strike="noStrike" cap="none" dirty="0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  <a:p>
            <a:pPr marL="512639" marR="0" lvl="1" indent="-256320" algn="l" rtl="0">
              <a:lnSpc>
                <a:spcPct val="12962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32"/>
              <a:buFont typeface="Arial"/>
              <a:buChar char="•"/>
            </a:pPr>
            <a:r>
              <a:rPr lang="en-US" sz="2832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Jabberwockettes, parents, escorts, and ushers must complete a risk management training. Forms must be completed and submitted for the chapter’s file. </a:t>
            </a:r>
            <a:endParaRPr dirty="0"/>
          </a:p>
          <a:p>
            <a:pPr marL="512639" marR="0" lvl="1" indent="-256320" algn="l" rtl="0">
              <a:lnSpc>
                <a:spcPct val="129625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32" b="0" i="0" u="none" strike="noStrike" cap="none" dirty="0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  <a:p>
            <a:pPr marL="512279" marR="0" lvl="1" indent="-256140" algn="l" rtl="0">
              <a:lnSpc>
                <a:spcPct val="12962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32"/>
              <a:buFont typeface="Arial"/>
              <a:buChar char="•"/>
            </a:pPr>
            <a:r>
              <a:rPr lang="en-US" sz="2832" b="0" i="0" u="none" strike="noStrike" cap="none" dirty="0">
                <a:solidFill>
                  <a:srgbClr val="C00000"/>
                </a:solidFill>
                <a:latin typeface="Calistoga"/>
                <a:ea typeface="Calistoga"/>
                <a:cs typeface="Calistoga"/>
                <a:sym typeface="Calistoga"/>
              </a:rPr>
              <a:t>Participation fee of $850 due </a:t>
            </a:r>
            <a:r>
              <a:rPr lang="en-US" sz="2832" dirty="0">
                <a:solidFill>
                  <a:srgbClr val="C00000"/>
                </a:solidFill>
                <a:latin typeface="Calistoga"/>
                <a:ea typeface="Calistoga"/>
                <a:cs typeface="Calistoga"/>
                <a:sym typeface="Calistoga"/>
              </a:rPr>
              <a:t>December</a:t>
            </a:r>
            <a:r>
              <a:rPr lang="en-US" sz="2832" b="0" i="0" u="none" strike="noStrike" cap="none" dirty="0">
                <a:solidFill>
                  <a:srgbClr val="C00000"/>
                </a:solidFill>
                <a:latin typeface="Calistoga"/>
                <a:ea typeface="Calistoga"/>
                <a:cs typeface="Calistoga"/>
                <a:sym typeface="Calistoga"/>
              </a:rPr>
              <a:t>  </a:t>
            </a:r>
            <a:r>
              <a:rPr lang="en-US" sz="2832" dirty="0">
                <a:solidFill>
                  <a:srgbClr val="C00000"/>
                </a:solidFill>
                <a:latin typeface="Calistoga"/>
                <a:ea typeface="Calistoga"/>
                <a:cs typeface="Calistoga"/>
                <a:sym typeface="Calistoga"/>
              </a:rPr>
              <a:t>8</a:t>
            </a:r>
            <a:r>
              <a:rPr lang="en-US" sz="2832" b="0" i="0" u="none" strike="noStrike" cap="none" dirty="0">
                <a:solidFill>
                  <a:srgbClr val="C00000"/>
                </a:solidFill>
                <a:latin typeface="Calistoga"/>
                <a:ea typeface="Calistoga"/>
                <a:cs typeface="Calistoga"/>
                <a:sym typeface="Calistoga"/>
              </a:rPr>
              <a:t>, 202</a:t>
            </a:r>
            <a:r>
              <a:rPr lang="en-US" sz="2832" dirty="0">
                <a:solidFill>
                  <a:srgbClr val="C00000"/>
                </a:solidFill>
                <a:latin typeface="Calistoga"/>
                <a:ea typeface="Calistoga"/>
                <a:cs typeface="Calistoga"/>
                <a:sym typeface="Calistoga"/>
              </a:rPr>
              <a:t>4</a:t>
            </a:r>
            <a:r>
              <a:rPr lang="en-US" sz="2832" b="0" i="0" u="none" strike="noStrike" cap="none" dirty="0">
                <a:solidFill>
                  <a:srgbClr val="C00000"/>
                </a:solidFill>
                <a:latin typeface="Calistoga"/>
                <a:ea typeface="Calistoga"/>
                <a:cs typeface="Calistoga"/>
                <a:sym typeface="Calistoga"/>
              </a:rPr>
              <a:t>.</a:t>
            </a:r>
            <a:endParaRPr dirty="0">
              <a:solidFill>
                <a:srgbClr val="C00000"/>
              </a:solidFill>
            </a:endParaRPr>
          </a:p>
          <a:p>
            <a:pPr marL="512639" marR="0" lvl="1" indent="-256320" algn="l" rtl="0">
              <a:lnSpc>
                <a:spcPct val="129625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32" b="0" i="0" u="none" strike="noStrike" cap="none" dirty="0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8"/>
          <p:cNvSpPr/>
          <p:nvPr/>
        </p:nvSpPr>
        <p:spPr>
          <a:xfrm>
            <a:off x="14623902" y="6106317"/>
            <a:ext cx="3664077" cy="4180714"/>
          </a:xfrm>
          <a:custGeom>
            <a:avLst/>
            <a:gdLst/>
            <a:ahLst/>
            <a:cxnLst/>
            <a:rect l="l" t="t" r="r" b="b"/>
            <a:pathLst>
              <a:path w="4885436" h="5574284" extrusionOk="0">
                <a:moveTo>
                  <a:pt x="4885436" y="0"/>
                </a:moveTo>
                <a:lnTo>
                  <a:pt x="4885436" y="5574284"/>
                </a:lnTo>
                <a:lnTo>
                  <a:pt x="0" y="5574284"/>
                </a:lnTo>
                <a:close/>
              </a:path>
            </a:pathLst>
          </a:custGeom>
          <a:solidFill>
            <a:srgbClr val="C91414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44" name="Google Shape;144;p8"/>
          <p:cNvSpPr/>
          <p:nvPr/>
        </p:nvSpPr>
        <p:spPr>
          <a:xfrm rot="10800000">
            <a:off x="23" y="-28"/>
            <a:ext cx="3664077" cy="4180712"/>
          </a:xfrm>
          <a:custGeom>
            <a:avLst/>
            <a:gdLst/>
            <a:ahLst/>
            <a:cxnLst/>
            <a:rect l="l" t="t" r="r" b="b"/>
            <a:pathLst>
              <a:path w="4885436" h="5574284" extrusionOk="0">
                <a:moveTo>
                  <a:pt x="4885436" y="0"/>
                </a:moveTo>
                <a:lnTo>
                  <a:pt x="4885436" y="5574284"/>
                </a:lnTo>
                <a:lnTo>
                  <a:pt x="0" y="5574284"/>
                </a:lnTo>
                <a:close/>
              </a:path>
            </a:pathLst>
          </a:custGeom>
          <a:solidFill>
            <a:srgbClr val="C91414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45" name="Google Shape;145;p8"/>
          <p:cNvSpPr txBox="1"/>
          <p:nvPr/>
        </p:nvSpPr>
        <p:spPr>
          <a:xfrm>
            <a:off x="1832050" y="206883"/>
            <a:ext cx="15985200" cy="10237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Jabberwock Application Process</a:t>
            </a:r>
            <a:endParaRPr sz="4200" b="0" i="0" u="none" strike="noStrike" cap="none" dirty="0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  <a:p>
            <a:pPr marL="651510" marR="0" lvl="1" indent="-325754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•"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Submit a completed Jabberwock application.  </a:t>
            </a:r>
            <a:endParaRPr dirty="0"/>
          </a:p>
          <a:p>
            <a:pPr marL="651510" marR="0" lvl="1" indent="-325755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0" i="0" u="none" strike="noStrike" cap="none" dirty="0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  <a:p>
            <a:pPr marL="651510" marR="0" lvl="1" indent="-325754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•"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Submit one letter of recommendation from a school counselor, teacher, church member, or member of Delta Sigma Theta Sorority, Inc. </a:t>
            </a:r>
            <a:endParaRPr dirty="0"/>
          </a:p>
          <a:p>
            <a:pPr marL="651510" marR="0" lvl="1" indent="-325755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0" i="0" u="none" strike="noStrike" cap="none" dirty="0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  <a:p>
            <a:pPr marL="651510" marR="0" lvl="1" indent="-325754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•"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Submit an official high school transcript indicating a minimum 2.5 weighted GPA in a sealed envelope.</a:t>
            </a:r>
            <a:endParaRPr dirty="0"/>
          </a:p>
          <a:p>
            <a:pPr marL="651510" marR="0" lvl="1" indent="-325755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0" i="0" u="none" strike="noStrike" cap="none" dirty="0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  <a:p>
            <a:pPr marL="651053" marR="0" lvl="1" indent="-325525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•"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Submit a non-refundable application fee of $150 (check or money order) payable to Greensboro Alumnae Chapter of Delta Sigma Theta Sorority, Inc. (GAC).</a:t>
            </a:r>
            <a:endParaRPr dirty="0"/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0" i="0" u="none" strike="noStrike" cap="none" dirty="0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  <a:p>
            <a:pPr marL="651053" marR="0" lvl="1" indent="-325525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•"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Submit and complete the withdrawal contract. </a:t>
            </a:r>
            <a:endParaRPr dirty="0"/>
          </a:p>
          <a:p>
            <a:pPr marL="651510" marR="0" lvl="1" indent="-325755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0" i="0" u="none" strike="noStrike" cap="none" dirty="0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9"/>
          <p:cNvSpPr/>
          <p:nvPr/>
        </p:nvSpPr>
        <p:spPr>
          <a:xfrm>
            <a:off x="14623902" y="6106317"/>
            <a:ext cx="3664077" cy="4180714"/>
          </a:xfrm>
          <a:custGeom>
            <a:avLst/>
            <a:gdLst/>
            <a:ahLst/>
            <a:cxnLst/>
            <a:rect l="l" t="t" r="r" b="b"/>
            <a:pathLst>
              <a:path w="4885436" h="5574284" extrusionOk="0">
                <a:moveTo>
                  <a:pt x="4885436" y="0"/>
                </a:moveTo>
                <a:lnTo>
                  <a:pt x="4885436" y="5574284"/>
                </a:lnTo>
                <a:lnTo>
                  <a:pt x="0" y="5574284"/>
                </a:lnTo>
                <a:close/>
              </a:path>
            </a:pathLst>
          </a:custGeom>
          <a:solidFill>
            <a:srgbClr val="C91414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51" name="Google Shape;151;p9"/>
          <p:cNvSpPr/>
          <p:nvPr/>
        </p:nvSpPr>
        <p:spPr>
          <a:xfrm rot="10800000">
            <a:off x="23" y="-28"/>
            <a:ext cx="3664077" cy="4180712"/>
          </a:xfrm>
          <a:custGeom>
            <a:avLst/>
            <a:gdLst/>
            <a:ahLst/>
            <a:cxnLst/>
            <a:rect l="l" t="t" r="r" b="b"/>
            <a:pathLst>
              <a:path w="4885436" h="5574284" extrusionOk="0">
                <a:moveTo>
                  <a:pt x="4885436" y="0"/>
                </a:moveTo>
                <a:lnTo>
                  <a:pt x="4885436" y="5574284"/>
                </a:lnTo>
                <a:lnTo>
                  <a:pt x="0" y="5574284"/>
                </a:lnTo>
                <a:close/>
              </a:path>
            </a:pathLst>
          </a:custGeom>
          <a:solidFill>
            <a:srgbClr val="C91414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52" name="Google Shape;152;p9"/>
          <p:cNvSpPr txBox="1"/>
          <p:nvPr/>
        </p:nvSpPr>
        <p:spPr>
          <a:xfrm>
            <a:off x="1832050" y="349506"/>
            <a:ext cx="15840000" cy="1114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4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11" b="0" i="0" u="sng" strike="noStrike" cap="non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Withdrawal Process</a:t>
            </a:r>
            <a:endParaRPr sz="4211" b="0" i="0" u="sng" strike="noStrike" cap="none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  <a:p>
            <a:pPr marL="617389" marR="0" lvl="1" indent="-308694" algn="l" rtl="0">
              <a:lnSpc>
                <a:spcPct val="17000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11"/>
              <a:buFont typeface="Arial"/>
              <a:buChar char="•"/>
            </a:pPr>
            <a:r>
              <a:rPr lang="en-US" sz="3411" b="0" i="0" u="none" strike="noStrike" cap="non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Withdrawal contract must be included in packet.</a:t>
            </a:r>
            <a:endParaRPr/>
          </a:p>
          <a:p>
            <a:pPr marL="617389" marR="0" lvl="1" indent="-308694" algn="l" rtl="0">
              <a:lnSpc>
                <a:spcPct val="17000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11"/>
              <a:buFont typeface="Arial"/>
              <a:buChar char="•"/>
            </a:pPr>
            <a:r>
              <a:rPr lang="en-US" sz="3411" b="0" i="0" u="none" strike="noStrike" cap="non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Any decision to withdraw must be in writing and all monies and materials will be immediately turned over to the Sorority.</a:t>
            </a:r>
            <a:endParaRPr/>
          </a:p>
          <a:p>
            <a:pPr marL="617389" marR="0" lvl="1" indent="-308694" algn="l" rtl="0">
              <a:lnSpc>
                <a:spcPct val="17000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11"/>
              <a:buFont typeface="Arial"/>
              <a:buChar char="•"/>
            </a:pPr>
            <a:r>
              <a:rPr lang="en-US" sz="3411" b="0" i="0" u="none" strike="noStrike" cap="non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If participant withdraws, the participation fee will not be returned.</a:t>
            </a:r>
            <a:endParaRPr/>
          </a:p>
          <a:p>
            <a:pPr marL="617389" marR="0" lvl="1" indent="-308694" algn="l" rtl="0">
              <a:lnSpc>
                <a:spcPct val="17000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11"/>
              <a:buFont typeface="Arial"/>
              <a:buChar char="•"/>
            </a:pPr>
            <a:r>
              <a:rPr lang="en-US" sz="3411" b="0" i="0" u="none" strike="noStrike" cap="non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If a participant withdraws, the withdrawn participant will request a scholarship check. </a:t>
            </a:r>
            <a:endParaRPr/>
          </a:p>
          <a:p>
            <a:pPr marL="617389" marR="0" lvl="1" indent="-308694" algn="l" rtl="0">
              <a:lnSpc>
                <a:spcPct val="17000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11"/>
              <a:buFont typeface="Arial"/>
              <a:buChar char="•"/>
            </a:pPr>
            <a:r>
              <a:rPr lang="en-US" sz="3411" b="0" i="0" u="none" strike="noStrike" cap="non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If participant chooses to withdraw and a contributor requests the monies to be reimbursed, the participant and parent will assume that responsibility.</a:t>
            </a:r>
            <a:endParaRPr/>
          </a:p>
          <a:p>
            <a:pPr marL="617389" marR="0" lvl="1" indent="-308694" algn="l" rtl="0">
              <a:lnSpc>
                <a:spcPct val="17000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11"/>
              <a:buFont typeface="Arial"/>
              <a:buChar char="•"/>
            </a:pPr>
            <a:r>
              <a:rPr lang="en-US" sz="3411" b="0" i="0" u="none" strike="noStrike" cap="none">
                <a:solidFill>
                  <a:srgbClr val="000000"/>
                </a:solidFill>
                <a:latin typeface="Calistoga"/>
                <a:ea typeface="Calistoga"/>
                <a:cs typeface="Calistoga"/>
                <a:sym typeface="Calistoga"/>
              </a:rPr>
              <a:t>Please read the withdrawal contract and ensure that it is signed before submitting.</a:t>
            </a:r>
            <a:endParaRPr/>
          </a:p>
          <a:p>
            <a:pPr marL="0" marR="0" lvl="0" indent="0" algn="l" rtl="0">
              <a:lnSpc>
                <a:spcPct val="14400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411" b="0" i="0" u="none" strike="noStrike" cap="none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  <a:p>
            <a:pPr marL="617389" marR="0" lvl="1" indent="-308694" algn="l" rtl="0">
              <a:lnSpc>
                <a:spcPct val="14400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411" b="0" i="0" u="none" strike="noStrike" cap="none">
              <a:solidFill>
                <a:srgbClr val="000000"/>
              </a:solidFill>
              <a:latin typeface="Calistoga"/>
              <a:ea typeface="Calistoga"/>
              <a:cs typeface="Calistoga"/>
              <a:sym typeface="Calistog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1240</Words>
  <Application>Microsoft Office PowerPoint</Application>
  <PresentationFormat>Custom</PresentationFormat>
  <Paragraphs>197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Calistoga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Desiree Best</cp:lastModifiedBy>
  <cp:revision>1</cp:revision>
  <dcterms:created xsi:type="dcterms:W3CDTF">2006-08-16T00:00:00Z</dcterms:created>
  <dcterms:modified xsi:type="dcterms:W3CDTF">2024-09-23T12:56:44Z</dcterms:modified>
</cp:coreProperties>
</file>